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34" r:id="rId1"/>
  </p:sldMasterIdLst>
  <p:sldIdLst>
    <p:sldId id="256" r:id="rId2"/>
    <p:sldId id="312" r:id="rId3"/>
    <p:sldId id="322" r:id="rId4"/>
    <p:sldId id="300" r:id="rId5"/>
    <p:sldId id="334" r:id="rId6"/>
    <p:sldId id="315" r:id="rId7"/>
    <p:sldId id="316" r:id="rId8"/>
    <p:sldId id="317" r:id="rId9"/>
    <p:sldId id="329" r:id="rId10"/>
    <p:sldId id="286" r:id="rId11"/>
    <p:sldId id="284" r:id="rId12"/>
    <p:sldId id="324" r:id="rId13"/>
    <p:sldId id="328" r:id="rId14"/>
    <p:sldId id="259" r:id="rId15"/>
    <p:sldId id="277" r:id="rId16"/>
    <p:sldId id="311" r:id="rId17"/>
    <p:sldId id="331" r:id="rId18"/>
    <p:sldId id="306" r:id="rId19"/>
    <p:sldId id="325" r:id="rId20"/>
    <p:sldId id="326" r:id="rId21"/>
    <p:sldId id="308" r:id="rId22"/>
    <p:sldId id="335" r:id="rId23"/>
    <p:sldId id="292" r:id="rId24"/>
  </p:sldIdLst>
  <p:sldSz cx="9144000" cy="6858000" type="screen4x3"/>
  <p:notesSz cx="7559675" cy="106918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256" autoAdjust="0"/>
  </p:normalViewPr>
  <p:slideViewPr>
    <p:cSldViewPr>
      <p:cViewPr varScale="1">
        <p:scale>
          <a:sx n="86" d="100"/>
          <a:sy n="86" d="100"/>
        </p:scale>
        <p:origin x="1354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 bwMode="gray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ru-RU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22B1D-5396-46EA-9F90-0467D367D02F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CDD1B-8FAD-4199-B075-D341A41F1C7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8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155E9-D675-48FF-ACA7-49DD101EA329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A23E52-935C-489A-BC33-03FC1FF887B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0285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6758-E270-4102-9E98-989C273D9E7A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9832CF-D045-4537-BFD6-5C7FAAC6EA8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9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F1B99-97A2-47B7-BAD2-ED15800BCBDB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CC446F-626A-451B-A7AE-58EA22C8354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233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1452DC-49C8-46E3-8819-58BE19366CD5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32A92E-4CE3-49CA-B58E-E97C2EB1093F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10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9DA76-50F3-4B02-8B37-76AE23DAEB10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4AED1E-43C9-458F-BE69-81614F178FB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5447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0">
                <a:solidFill>
                  <a:schemeClr val="bg2">
                    <a:lumMod val="50000"/>
                  </a:schemeClr>
                </a:solidFill>
                <a:effectLst>
                  <a:outerShdw blurRad="50800" dist="50800" dir="5400000" algn="ctr" rotWithShape="0">
                    <a:schemeClr val="bg1">
                      <a:lumMod val="85000"/>
                    </a:schemeClr>
                  </a:outerShdw>
                </a:effectLst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>
                <a:solidFill>
                  <a:schemeClr val="bg2">
                    <a:lumMod val="50000"/>
                  </a:schemeClr>
                </a:solidFill>
              </a:defRPr>
            </a:lvl1pPr>
            <a:lvl2pPr>
              <a:defRPr sz="2000">
                <a:solidFill>
                  <a:schemeClr val="bg2">
                    <a:lumMod val="50000"/>
                  </a:schemeClr>
                </a:solidFill>
              </a:defRPr>
            </a:lvl2pPr>
            <a:lvl3pPr>
              <a:defRPr sz="1800">
                <a:solidFill>
                  <a:schemeClr val="bg2">
                    <a:lumMod val="50000"/>
                  </a:schemeClr>
                </a:solidFill>
              </a:defRPr>
            </a:lvl3pPr>
            <a:lvl4pPr>
              <a:defRPr sz="1600">
                <a:solidFill>
                  <a:schemeClr val="bg2">
                    <a:lumMod val="50000"/>
                  </a:schemeClr>
                </a:solidFill>
              </a:defRPr>
            </a:lvl4pPr>
            <a:lvl5pPr>
              <a:defRPr sz="1600">
                <a:solidFill>
                  <a:schemeClr val="bg2">
                    <a:lumMod val="5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28C5D0-7536-4C35-8C77-A0EA07FF6762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347D9-2EDB-4B7B-819D-4B26FC22870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2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19111-7B0A-47B7-83D2-5B2A2AA85F39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145C2-D718-4523-9166-9F3692B1DBC0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341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C048F-19E1-4C70-929E-F6B57CBE1A73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A613E-0C09-4463-9F58-DED197FB14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03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7BF39C-6034-4ECC-B4B5-C055E17E76E9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83C93C-6A70-49C6-ABD4-BA8BE54BC94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618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EF0A614-011A-45CA-B82E-76C18AB2F9B4}" type="datetimeFigureOut">
              <a:rPr lang="ru-RU" smtClean="0"/>
              <a:pPr/>
              <a:t>20.01.2021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8AD031-72AC-48D1-B2F7-6B8E6C4148A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71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RU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E0C74B7-833B-4555-AEB4-B38BE1FE5B51}" type="datetimeFigureOut">
              <a:rPr lang="ru-RU" smtClean="0"/>
              <a:pPr>
                <a:defRPr/>
              </a:pPr>
              <a:t>20.01.2021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5B203537-3C8C-4AAA-8D29-5F6AA973938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736" r:id="rId2"/>
    <p:sldLayoutId id="2147483737" r:id="rId3"/>
    <p:sldLayoutId id="2147483738" r:id="rId4"/>
    <p:sldLayoutId id="2147483739" r:id="rId5"/>
    <p:sldLayoutId id="2147483740" r:id="rId6"/>
    <p:sldLayoutId id="2147483741" r:id="rId7"/>
    <p:sldLayoutId id="2147483742" r:id="rId8"/>
    <p:sldLayoutId id="2147483743" r:id="rId9"/>
    <p:sldLayoutId id="2147483744" r:id="rId10"/>
    <p:sldLayoutId id="2147483745" r:id="rId11"/>
  </p:sldLayoutIdLst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rgbClr val="0A5C6C"/>
          </a:solidFill>
          <a:effectLst>
            <a:glow rad="63500">
              <a:srgbClr val="FDE8D7"/>
            </a:glo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rgbClr val="0A5C6C"/>
          </a:solidFill>
          <a:latin typeface="Century Gothic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3200" kern="1200">
          <a:solidFill>
            <a:srgbClr val="7C354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800" kern="1200">
          <a:solidFill>
            <a:srgbClr val="7C354D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4"/>
        </a:buBlip>
        <a:defRPr sz="2400" kern="1200">
          <a:solidFill>
            <a:srgbClr val="7C354D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Blip>
          <a:blip r:embed="rId15"/>
        </a:buBlip>
        <a:defRPr sz="2000" kern="1200">
          <a:solidFill>
            <a:srgbClr val="7C354D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Blip>
          <a:blip r:embed="rId16"/>
        </a:buBlip>
        <a:defRPr sz="2000" kern="1200">
          <a:solidFill>
            <a:srgbClr val="7C35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Tx/>
        <a:buBlip>
          <a:blip r:embed="rId14"/>
        </a:buBlip>
        <a:defRPr sz="18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Tx/>
        <a:buBlip>
          <a:blip r:embed="rId15"/>
        </a:buBlip>
        <a:defRPr sz="16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Tx/>
        <a:buBlip>
          <a:blip r:embed="rId16"/>
        </a:buBlip>
        <a:defRPr sz="1400" kern="1200">
          <a:solidFill>
            <a:schemeClr val="accent4">
              <a:lumMod val="5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microsoft.com/office/2007/relationships/hdphoto" Target="../media/hdphoto4.wd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microsoft.com/office/2007/relationships/hdphoto" Target="../media/hdphoto3.wdp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7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eg"/><Relationship Id="rId5" Type="http://schemas.microsoft.com/office/2007/relationships/hdphoto" Target="../media/hdphoto5.wdp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49.jpeg"/><Relationship Id="rId7" Type="http://schemas.openxmlformats.org/officeDocument/2006/relationships/image" Target="../media/image51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50.jpe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microsoft.com/office/2007/relationships/hdphoto" Target="../media/hdphoto9.wdp"/><Relationship Id="rId7" Type="http://schemas.microsoft.com/office/2007/relationships/hdphoto" Target="../media/hdphoto1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microsoft.com/office/2007/relationships/hdphoto" Target="../media/hdphoto10.wdp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CustomShape 1"/>
          <p:cNvSpPr/>
          <p:nvPr/>
        </p:nvSpPr>
        <p:spPr>
          <a:xfrm>
            <a:off x="2293243" y="243891"/>
            <a:ext cx="6790520" cy="122413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40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«Камешки </a:t>
            </a:r>
            <a:r>
              <a:rPr lang="ru-RU" sz="4000" b="1" spc="-1" dirty="0" err="1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Марблс</a:t>
            </a:r>
            <a:r>
              <a:rPr lang="ru-RU" sz="40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– разноцветное счастье детей»</a:t>
            </a:r>
            <a:endParaRPr lang="ru-RU" sz="4000" b="1" strike="noStrike" spc="-1" dirty="0">
              <a:solidFill>
                <a:schemeClr val="accent5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158" b="50000"/>
          <a:stretch/>
        </p:blipFill>
        <p:spPr bwMode="auto">
          <a:xfrm>
            <a:off x="-30153" y="-33830"/>
            <a:ext cx="1946213" cy="20946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 descr="http://kcsonsayansk.ru/wp-content/uploads/2018/12/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860" y="1971564"/>
            <a:ext cx="5465620" cy="39010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6034" y="3685114"/>
            <a:ext cx="3582399" cy="4909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ru-RU" sz="2400" i="1" dirty="0"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5432" y="2420888"/>
            <a:ext cx="3311428" cy="3901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3300"/>
              </a:lnSpc>
            </a:pPr>
            <a:r>
              <a:rPr lang="ru-RU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«Истоки способностей </a:t>
            </a:r>
          </a:p>
          <a:p>
            <a:pPr>
              <a:lnSpc>
                <a:spcPts val="3300"/>
              </a:lnSpc>
            </a:pPr>
            <a:r>
              <a:rPr lang="ru-RU" sz="2400" i="1" dirty="0">
                <a:solidFill>
                  <a:prstClr val="black"/>
                </a:solidFill>
                <a:latin typeface="Calibri" panose="020F0502020204030204" pitchFamily="34" charset="0"/>
              </a:rPr>
              <a:t>и дарований детей на                                                         кончиках пальцев. </a:t>
            </a:r>
          </a:p>
          <a:p>
            <a:pPr>
              <a:lnSpc>
                <a:spcPts val="3300"/>
              </a:lnSpc>
            </a:pPr>
            <a:r>
              <a:rPr lang="ru-RU" sz="2400" i="1" dirty="0">
                <a:latin typeface="Calibri" panose="020F0502020204030204" pitchFamily="34" charset="0"/>
              </a:rPr>
              <a:t>От пальцев идут тончайшие ручейки, которые питают источник творческой  мысли».     </a:t>
            </a:r>
          </a:p>
          <a:p>
            <a:pPr algn="ctr">
              <a:lnSpc>
                <a:spcPts val="3300"/>
              </a:lnSpc>
            </a:pPr>
            <a:r>
              <a:rPr lang="ru-RU" sz="2400" i="1" dirty="0">
                <a:latin typeface="Calibri" panose="020F0502020204030204" pitchFamily="34" charset="0"/>
              </a:rPr>
              <a:t>              </a:t>
            </a:r>
            <a:r>
              <a:rPr lang="ru-RU" sz="1600" i="1" dirty="0">
                <a:latin typeface="Calibri" panose="020F0502020204030204" pitchFamily="34" charset="0"/>
              </a:rPr>
              <a:t>В.А. Сухомлинский</a:t>
            </a:r>
            <a:endParaRPr lang="ru-RU" sz="2400" i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Рисунок 1"/>
          <p:cNvPicPr/>
          <p:nvPr/>
        </p:nvPicPr>
        <p:blipFill>
          <a:blip r:embed="rId2" cstate="print"/>
          <a:stretch/>
        </p:blipFill>
        <p:spPr>
          <a:xfrm>
            <a:off x="5063432" y="1897694"/>
            <a:ext cx="3686562" cy="44847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7" name="Рисунок 2"/>
          <p:cNvPicPr/>
          <p:nvPr/>
        </p:nvPicPr>
        <p:blipFill>
          <a:blip r:embed="rId3" cstate="print"/>
          <a:stretch/>
        </p:blipFill>
        <p:spPr>
          <a:xfrm>
            <a:off x="386107" y="1629870"/>
            <a:ext cx="3536288" cy="24472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8" name="CustomShape 1"/>
          <p:cNvSpPr/>
          <p:nvPr/>
        </p:nvSpPr>
        <p:spPr>
          <a:xfrm>
            <a:off x="5063432" y="476672"/>
            <a:ext cx="3844836" cy="16562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Придумать путь совы, выложить камешками и описать его.</a:t>
            </a:r>
            <a:endParaRPr lang="ru-RU" sz="28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69" name="CustomShape 2"/>
          <p:cNvSpPr/>
          <p:nvPr/>
        </p:nvSpPr>
        <p:spPr>
          <a:xfrm>
            <a:off x="251520" y="116632"/>
            <a:ext cx="4824536" cy="158417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Выложить путь камешками </a:t>
            </a:r>
            <a:endParaRPr lang="ru-RU" sz="2800" b="1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по схеме:  </a:t>
            </a:r>
            <a:r>
              <a:rPr lang="ru-RU" sz="28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2клеточки вверх;</a:t>
            </a:r>
          </a:p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2→;5↑…</a:t>
            </a:r>
            <a:endParaRPr lang="ru-RU" sz="28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959E6B-8D60-406E-8208-AE53716D3E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34831" y="3680263"/>
            <a:ext cx="2376264" cy="3457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Рисунок 1"/>
          <p:cNvPicPr/>
          <p:nvPr/>
        </p:nvPicPr>
        <p:blipFill rotWithShape="1">
          <a:blip r:embed="rId2" cstate="print"/>
          <a:srcRect l="2135" t="3403" b="4040"/>
          <a:stretch/>
        </p:blipFill>
        <p:spPr>
          <a:xfrm>
            <a:off x="5388920" y="4002763"/>
            <a:ext cx="3600400" cy="2855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8" name="CustomShape 1"/>
          <p:cNvSpPr/>
          <p:nvPr/>
        </p:nvSpPr>
        <p:spPr>
          <a:xfrm>
            <a:off x="155317" y="1052736"/>
            <a:ext cx="6141101" cy="136815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Найти треугольник справа от квадрата и положить на него голубой шарик,  на треугольник слева от круга- синий, на треугольник под квадратом – оранжевый.</a:t>
            </a:r>
            <a:endParaRPr lang="ru-RU" sz="28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60" name="CustomShape 3"/>
          <p:cNvSpPr/>
          <p:nvPr/>
        </p:nvSpPr>
        <p:spPr>
          <a:xfrm>
            <a:off x="1043608" y="-171400"/>
            <a:ext cx="4364520" cy="9807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endParaRPr lang="ru-RU" sz="2800" b="1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«Над, под, слева, справа»</a:t>
            </a:r>
            <a:endParaRPr lang="ru-RU" sz="2800" b="1" i="1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6" name="Рисунок 3"/>
          <p:cNvPicPr/>
          <p:nvPr/>
        </p:nvPicPr>
        <p:blipFill>
          <a:blip r:embed="rId3" cstate="print"/>
          <a:stretch/>
        </p:blipFill>
        <p:spPr>
          <a:xfrm>
            <a:off x="6228184" y="285732"/>
            <a:ext cx="2769979" cy="3143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0992" y="5237765"/>
            <a:ext cx="1640026" cy="1766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2A51DA8-CB86-47A4-833D-97B838F9D8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92601" y="2601034"/>
            <a:ext cx="3647324" cy="43453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2"/>
          <p:cNvPicPr/>
          <p:nvPr/>
        </p:nvPicPr>
        <p:blipFill rotWithShape="1">
          <a:blip r:embed="rId2" cstate="print"/>
          <a:srcRect l="4913" t="16778" r="3523" b="24193"/>
          <a:stretch/>
        </p:blipFill>
        <p:spPr>
          <a:xfrm>
            <a:off x="395536" y="1340768"/>
            <a:ext cx="4226042" cy="2257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1"/>
          <p:cNvPicPr/>
          <p:nvPr/>
        </p:nvPicPr>
        <p:blipFill rotWithShape="1">
          <a:blip r:embed="rId3" cstate="print"/>
          <a:srcRect l="7895" r="12791"/>
          <a:stretch/>
        </p:blipFill>
        <p:spPr>
          <a:xfrm>
            <a:off x="5604632" y="1531064"/>
            <a:ext cx="3071823" cy="2257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4716016" y="3205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Выкладывание спирали  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в разных направлениях</a:t>
            </a:r>
          </a:p>
          <a:p>
            <a:pPr algn="ctr">
              <a:lnSpc>
                <a:spcPct val="100000"/>
              </a:lnSpc>
            </a:pPr>
            <a:r>
              <a:rPr lang="ru-RU" sz="24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(от центра или к центру)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02053" y="45906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ru-RU" sz="24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Выкладывание геометрических фигур и цифр по контуру и без</a:t>
            </a:r>
          </a:p>
        </p:txBody>
      </p:sp>
      <p:pic>
        <p:nvPicPr>
          <p:cNvPr id="12" name="Рисунок 11" descr="http://www.maam.ru/upload/blogs/detsad-282996-142397695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632" y="4293095"/>
            <a:ext cx="3143832" cy="21058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8E43F4B-0D1A-48FB-847C-B090BA564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528" y="4221088"/>
            <a:ext cx="4017472" cy="217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3103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s0889513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24744"/>
            <a:ext cx="4787900" cy="3590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86684" y="157579"/>
            <a:ext cx="4897320" cy="1143000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ru-RU" altLang="ru-RU" sz="2800" b="1" i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«Наряди ёлочку зайчикам на Новый год»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395536" y="4941168"/>
            <a:ext cx="8209688" cy="1800225"/>
          </a:xfrm>
          <a:prstGeom prst="rect">
            <a:avLst/>
          </a:prstGeom>
        </p:spPr>
        <p:txBody>
          <a:bodyPr/>
          <a:lstStyle/>
          <a:p>
            <a:r>
              <a:rPr lang="ru-RU" altLang="ru-RU" sz="2800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Использование в работе с детьми камешков </a:t>
            </a:r>
            <a:r>
              <a:rPr lang="ru-RU" altLang="ru-RU" sz="2800" kern="0" dirty="0" err="1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Марблс</a:t>
            </a:r>
            <a:r>
              <a:rPr lang="ru-RU" altLang="ru-RU" sz="2800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развивает фантазию, воображение и творческие способности детей.</a:t>
            </a:r>
          </a:p>
        </p:txBody>
      </p:sp>
      <p:pic>
        <p:nvPicPr>
          <p:cNvPr id="5" name="Рисунок 2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5220072" y="1916832"/>
            <a:ext cx="3814200" cy="2415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CustomShape 2"/>
          <p:cNvSpPr/>
          <p:nvPr/>
        </p:nvSpPr>
        <p:spPr>
          <a:xfrm>
            <a:off x="5724128" y="1323291"/>
            <a:ext cx="3042932" cy="45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«Укрась мешочки»</a:t>
            </a:r>
            <a:endParaRPr lang="ru-RU" sz="2800" b="1" i="1" strike="noStrike" spc="-1" dirty="0">
              <a:solidFill>
                <a:schemeClr val="accent5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544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Рисунок 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/>
        </p:blipFill>
        <p:spPr>
          <a:xfrm>
            <a:off x="3419872" y="2702063"/>
            <a:ext cx="5398920" cy="3820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6" name="CustomShape 1"/>
          <p:cNvSpPr/>
          <p:nvPr/>
        </p:nvSpPr>
        <p:spPr>
          <a:xfrm>
            <a:off x="81975" y="3140968"/>
            <a:ext cx="3310560" cy="2190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«Быстроногая лошадка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утром делала зарядку.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Потянулась для начала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и копытом постучала.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Цок! </a:t>
            </a:r>
            <a:r>
              <a:rPr lang="ru-RU" sz="24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Цок! </a:t>
            </a:r>
            <a:r>
              <a:rPr lang="ru-RU" sz="2400" b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Цок!»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7" name="CustomShape 2"/>
          <p:cNvSpPr/>
          <p:nvPr/>
        </p:nvSpPr>
        <p:spPr>
          <a:xfrm>
            <a:off x="3484437" y="884696"/>
            <a:ext cx="219600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«Лошадка»</a:t>
            </a:r>
            <a:endParaRPr lang="ru-RU" sz="2800" b="0" i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48" name="CustomShape 3"/>
          <p:cNvSpPr/>
          <p:nvPr/>
        </p:nvSpPr>
        <p:spPr>
          <a:xfrm>
            <a:off x="2165645" y="1340768"/>
            <a:ext cx="6566760" cy="124786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Найти копыта и положить на них камешки,</a:t>
            </a: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клади камешек и цокай;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4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Подобрать камешки по цвету и украсить уздечку.</a:t>
            </a:r>
            <a:endParaRPr lang="ru-RU" sz="24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76551" y="233598"/>
            <a:ext cx="7790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АРТИКУЛЯЦИОННАЯ ГИМНАСТИКА</a:t>
            </a:r>
            <a:endParaRPr lang="ru-RU" sz="3600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CustomShape 1"/>
          <p:cNvSpPr/>
          <p:nvPr/>
        </p:nvSpPr>
        <p:spPr>
          <a:xfrm>
            <a:off x="262950" y="2089080"/>
            <a:ext cx="4597081" cy="112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0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Выкладывание ритмичного ряда, по цвету, форме</a:t>
            </a:r>
            <a:endParaRPr lang="ru-RU" sz="2000" b="0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23" name="CustomShape 2"/>
          <p:cNvSpPr/>
          <p:nvPr/>
        </p:nvSpPr>
        <p:spPr>
          <a:xfrm>
            <a:off x="467544" y="1268640"/>
            <a:ext cx="3677400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i="1" strike="noStrike" spc="-1" dirty="0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«Ворона-модница»</a:t>
            </a:r>
            <a:endParaRPr lang="ru-RU" sz="1600" b="0" i="1" strike="noStrike" spc="-1" dirty="0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24" name="Рисунок 5"/>
          <p:cNvPicPr/>
          <p:nvPr/>
        </p:nvPicPr>
        <p:blipFill>
          <a:blip r:embed="rId2" cstate="print"/>
          <a:stretch/>
        </p:blipFill>
        <p:spPr>
          <a:xfrm>
            <a:off x="266484" y="4183008"/>
            <a:ext cx="4079520" cy="2810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5" name="Рисунок 6"/>
          <p:cNvPicPr/>
          <p:nvPr/>
        </p:nvPicPr>
        <p:blipFill>
          <a:blip r:embed="rId3" cstate="print"/>
          <a:stretch/>
        </p:blipFill>
        <p:spPr>
          <a:xfrm>
            <a:off x="4552663" y="4616235"/>
            <a:ext cx="3052572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6" name="CustomShape 3"/>
          <p:cNvSpPr/>
          <p:nvPr/>
        </p:nvSpPr>
        <p:spPr>
          <a:xfrm>
            <a:off x="6553080" y="6356520"/>
            <a:ext cx="213192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r">
              <a:lnSpc>
                <a:spcPct val="100000"/>
              </a:lnSpc>
            </a:pPr>
            <a:fld id="{AAFCC19E-D69D-45A3-B1AE-5CCBFE7A6F8E}" type="slidenum">
              <a:rPr lang="ru-RU" sz="1200" b="0" strike="noStrike" spc="-1">
                <a:solidFill>
                  <a:srgbClr val="002060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pPr algn="r">
                <a:lnSpc>
                  <a:spcPct val="100000"/>
                </a:lnSpc>
              </a:pPr>
              <a:t>15</a:t>
            </a:fld>
            <a:endParaRPr lang="ru-RU" sz="1800" b="0" strike="noStrike" spc="-1">
              <a:solidFill>
                <a:srgbClr val="002060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4416" y="297549"/>
            <a:ext cx="79668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002060"/>
                </a:solidFill>
                <a:latin typeface="Calibri" panose="020F0502020204030204" pitchFamily="34" charset="0"/>
              </a:rPr>
              <a:t>Выкладывание последовательности</a:t>
            </a:r>
            <a:endParaRPr lang="ru-RU" sz="2800" dirty="0">
              <a:solidFill>
                <a:srgbClr val="002060"/>
              </a:solidFill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25DCB1-CF5A-4B57-8FAA-E613E46418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3" r="8527"/>
          <a:stretch/>
        </p:blipFill>
        <p:spPr bwMode="auto">
          <a:xfrm>
            <a:off x="7020271" y="2063164"/>
            <a:ext cx="2088233" cy="15818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>
            <a:extLst>
              <a:ext uri="{FF2B5EF4-FFF2-40B4-BE49-F238E27FC236}">
                <a16:creationId xmlns:a16="http://schemas.microsoft.com/office/drawing/2014/main" id="{5D58DE77-21CD-4881-B181-261C0E2D86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93" t="10758" r="2791" b="8116"/>
          <a:stretch/>
        </p:blipFill>
        <p:spPr bwMode="auto">
          <a:xfrm>
            <a:off x="4595677" y="2071297"/>
            <a:ext cx="2160241" cy="168975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42" name="Picture 10" descr="https://i.pinimg.com/originals/da/c9/d9/dac9d972b66947cc06c9abe061effcd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284984"/>
            <a:ext cx="4582914" cy="31015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i.mycdn.me/i?r=AzF-kPXTZw6IaWs3aSUGrfjPQy_LTU6s9w84PTcsn-i3r28738NZ7Ni_LgXCbJt7cK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91" t="18990" r="24650" b="25791"/>
          <a:stretch/>
        </p:blipFill>
        <p:spPr bwMode="auto">
          <a:xfrm>
            <a:off x="5916149" y="734452"/>
            <a:ext cx="2858363" cy="17721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s://logopeddoma.ru/_ld/1/s957400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32" t="10787" r="16901" b="22044"/>
          <a:stretch/>
        </p:blipFill>
        <p:spPr bwMode="auto">
          <a:xfrm>
            <a:off x="3203848" y="1353565"/>
            <a:ext cx="2914028" cy="17281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 descr="https://logopeddoma.ru/_ld/1/1362248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t="15502" r="12394" b="16164"/>
          <a:stretch/>
        </p:blipFill>
        <p:spPr bwMode="auto">
          <a:xfrm>
            <a:off x="107504" y="702350"/>
            <a:ext cx="3240360" cy="1844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051720" y="145691"/>
            <a:ext cx="5377195" cy="681335"/>
          </a:xfrm>
          <a:prstGeom prst="rect">
            <a:avLst/>
          </a:prstGeom>
        </p:spPr>
        <p:txBody>
          <a:bodyPr/>
          <a:lstStyle/>
          <a:p>
            <a:r>
              <a:rPr lang="ru-RU" altLang="ru-RU" sz="3600" b="1" kern="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ЗНАКОМСТВО С БУКВОЙ</a:t>
            </a:r>
            <a:endParaRPr lang="ru-RU" altLang="ru-RU" sz="2000" b="1" kern="0" dirty="0">
              <a:solidFill>
                <a:schemeClr val="accent4">
                  <a:lumMod val="50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18440" name="Picture 8" descr="https://logopeddoma.ru/_nw/7/4073741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5" r="12247"/>
          <a:stretch/>
        </p:blipFill>
        <p:spPr bwMode="auto">
          <a:xfrm>
            <a:off x="251520" y="3052384"/>
            <a:ext cx="4129238" cy="37444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74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137531" y="722675"/>
            <a:ext cx="37042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Позиция звука в слове</a:t>
            </a:r>
          </a:p>
        </p:txBody>
      </p:sp>
      <p:pic>
        <p:nvPicPr>
          <p:cNvPr id="24580" name="Picture 4" descr="https://www.maam.ru/upload/blogs/detsad-936239-14884845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48" t="19742" r="14956" b="37724"/>
          <a:stretch/>
        </p:blipFill>
        <p:spPr bwMode="auto">
          <a:xfrm>
            <a:off x="6012160" y="4653136"/>
            <a:ext cx="2569945" cy="13860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5714" y="1184340"/>
            <a:ext cx="2094569" cy="28270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19285"/>
          <a:stretch/>
        </p:blipFill>
        <p:spPr bwMode="auto">
          <a:xfrm>
            <a:off x="7655775" y="2992374"/>
            <a:ext cx="1465870" cy="17747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359465" y="722674"/>
            <a:ext cx="2445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Выложи букву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05121" y="2895327"/>
            <a:ext cx="546854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Выделение первого звука в слове</a:t>
            </a:r>
          </a:p>
        </p:txBody>
      </p:sp>
      <p:pic>
        <p:nvPicPr>
          <p:cNvPr id="9" name="Picture 2" descr="https://i0.wp.com/xn--i1abbnckbmcl9fb.xn--p1ai/%D1%81%D1%82%D0%B0%D1%82%D1%8C%D0%B8/588727/Img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21" y="1184340"/>
            <a:ext cx="3642995" cy="17109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s://logopeddoma.ru/_nw/6/7208801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45" r="1515" b="26310"/>
          <a:stretch/>
        </p:blipFill>
        <p:spPr bwMode="auto">
          <a:xfrm>
            <a:off x="169436" y="3356992"/>
            <a:ext cx="6078724" cy="3089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832886" y="145692"/>
            <a:ext cx="7825754" cy="681335"/>
          </a:xfrm>
          <a:prstGeom prst="rect">
            <a:avLst/>
          </a:prstGeom>
        </p:spPr>
        <p:txBody>
          <a:bodyPr/>
          <a:lstStyle/>
          <a:p>
            <a:r>
              <a:rPr lang="ru-RU" altLang="ru-RU" sz="3600" b="1" kern="0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ЗВУКО-БУКВЕННЫЙ АНАЛИЗ СЛОВ </a:t>
            </a:r>
          </a:p>
        </p:txBody>
      </p:sp>
    </p:spTree>
    <p:extLst>
      <p:ext uri="{BB962C8B-B14F-4D97-AF65-F5344CB8AC3E}">
        <p14:creationId xmlns:p14="http://schemas.microsoft.com/office/powerpoint/2010/main" val="3032460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www.maam.ru/upload/blogs/detsad-155542-150582737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4" r="9124" b="6007"/>
          <a:stretch/>
        </p:blipFill>
        <p:spPr bwMode="auto">
          <a:xfrm>
            <a:off x="3707904" y="3558206"/>
            <a:ext cx="5246321" cy="305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159032" y="3717032"/>
            <a:ext cx="374441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Звуковая схема слова</a:t>
            </a:r>
          </a:p>
        </p:txBody>
      </p:sp>
      <p:pic>
        <p:nvPicPr>
          <p:cNvPr id="12293" name="Picture 5" descr="C:\Users\зайка\Desktop\Новая папка (3)\IMG_20191112_1007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017" b="27601"/>
          <a:stretch/>
        </p:blipFill>
        <p:spPr bwMode="auto">
          <a:xfrm>
            <a:off x="120533" y="1451708"/>
            <a:ext cx="6528777" cy="19772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C:\Users\зайка\Desktop\Новая папка (3)\IMG_20191112_1052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7621" b="28655"/>
          <a:stretch/>
        </p:blipFill>
        <p:spPr bwMode="auto">
          <a:xfrm>
            <a:off x="3712724" y="122488"/>
            <a:ext cx="5255294" cy="1329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www.duz2evpatoria.ru/wp-content/uploads/2014/12/2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068" b="11487"/>
          <a:stretch/>
        </p:blipFill>
        <p:spPr bwMode="auto">
          <a:xfrm>
            <a:off x="775774" y="4444004"/>
            <a:ext cx="2603419" cy="21602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59032" y="371599"/>
            <a:ext cx="383690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</a:rPr>
              <a:t>Количество слогов в слове</a:t>
            </a:r>
          </a:p>
        </p:txBody>
      </p:sp>
    </p:spTree>
    <p:extLst>
      <p:ext uri="{BB962C8B-B14F-4D97-AF65-F5344CB8AC3E}">
        <p14:creationId xmlns:p14="http://schemas.microsoft.com/office/powerpoint/2010/main" val="43828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3"/>
          <p:cNvSpPr txBox="1">
            <a:spLocks/>
          </p:cNvSpPr>
          <p:nvPr/>
        </p:nvSpPr>
        <p:spPr>
          <a:xfrm>
            <a:off x="4204234" y="688077"/>
            <a:ext cx="4896544" cy="125279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Перекладывание с помощью мерной ложки, пинцета</a:t>
            </a:r>
          </a:p>
          <a:p>
            <a:pPr>
              <a:spcBef>
                <a:spcPts val="0"/>
              </a:spcBef>
            </a:pPr>
            <a:endParaRPr lang="ru-RU" sz="24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 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</a:t>
            </a: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37834" y="4539712"/>
            <a:ext cx="34923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Сортировка в ячейки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9293" y="688077"/>
            <a:ext cx="383639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Вылавливание из воды </a:t>
            </a:r>
            <a:r>
              <a:rPr lang="ru-RU" sz="2400" b="1" i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«Рыбалка»                                                 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236296" y="6360114"/>
            <a:ext cx="11416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Прятки</a:t>
            </a: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403648" y="103421"/>
            <a:ext cx="6686550" cy="557124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/>
            <a:r>
              <a:rPr lang="ru-RU" sz="3600" b="1" kern="0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ИГРЫ И УПРАЖНЕНИЯ</a:t>
            </a:r>
          </a:p>
        </p:txBody>
      </p:sp>
      <p:pic>
        <p:nvPicPr>
          <p:cNvPr id="13" name="Picture 3" descr="C:\Users\Elena\Desktop\марблс\getImage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8802" y="1461588"/>
            <a:ext cx="2835314" cy="23029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1564" y="1622025"/>
            <a:ext cx="2606482" cy="2682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68131" y="4358683"/>
            <a:ext cx="23762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71B6F2B-DFC5-41F9-998D-221F4FB41C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390" y="4077072"/>
            <a:ext cx="2792409" cy="2283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095CC35F-9645-4CCA-91C8-8276A7518E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0376" y="5052155"/>
            <a:ext cx="2451136" cy="1702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173FA45C-B46A-458A-903D-E31221DCB94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3" y="1940870"/>
            <a:ext cx="2525102" cy="38828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20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118816"/>
            <a:ext cx="4464496" cy="566738"/>
          </a:xfrm>
        </p:spPr>
        <p:txBody>
          <a:bodyPr>
            <a:noAutofit/>
          </a:bodyPr>
          <a:lstStyle/>
          <a:p>
            <a:r>
              <a:rPr lang="ru-RU" sz="3600" b="1" dirty="0">
                <a:ln w="11430"/>
                <a:solidFill>
                  <a:schemeClr val="tx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История МАРБЛС</a:t>
            </a:r>
            <a:endParaRPr lang="ru-RU" sz="3600" dirty="0">
              <a:solidFill>
                <a:schemeClr val="tx2">
                  <a:lumMod val="75000"/>
                </a:schemeClr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Elena\Desktop\марблс\b7125990721554ca1cc4b65b60130d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2149699"/>
            <a:ext cx="3626909" cy="3096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251520" y="2033315"/>
            <a:ext cx="5256584" cy="2115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200" kern="1200">
                <a:solidFill>
                  <a:srgbClr val="7C354D"/>
                </a:solidFill>
                <a:latin typeface="+mn-lt"/>
                <a:ea typeface="+mn-ea"/>
                <a:cs typeface="+mn-cs"/>
              </a:defRPr>
            </a:lvl1pPr>
            <a:lvl2pPr marL="4572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 kern="1200">
                <a:solidFill>
                  <a:srgbClr val="7C354D"/>
                </a:solidFill>
                <a:latin typeface="+mn-lt"/>
                <a:ea typeface="+mn-ea"/>
                <a:cs typeface="+mn-cs"/>
              </a:defRPr>
            </a:lvl2pPr>
            <a:lvl3pPr marL="9144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 kern="1200">
                <a:solidFill>
                  <a:srgbClr val="7C354D"/>
                </a:solidFill>
                <a:latin typeface="+mn-lt"/>
                <a:ea typeface="+mn-ea"/>
                <a:cs typeface="+mn-cs"/>
              </a:defRPr>
            </a:lvl3pPr>
            <a:lvl4pPr marL="13716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rgbClr val="7C354D"/>
                </a:solidFill>
                <a:latin typeface="+mn-lt"/>
                <a:ea typeface="+mn-ea"/>
                <a:cs typeface="+mn-cs"/>
              </a:defRPr>
            </a:lvl4pPr>
            <a:lvl5pPr marL="1828800" indent="0" algn="l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000" kern="1200">
                <a:solidFill>
                  <a:srgbClr val="7C354D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Tx/>
              <a:buNone/>
              <a:defRPr sz="2000" kern="1200">
                <a:solidFill>
                  <a:schemeClr val="accent4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ru-RU" altLang="ru-RU" sz="2800" dirty="0">
                <a:solidFill>
                  <a:schemeClr val="tx1"/>
                </a:solidFill>
                <a:latin typeface="Calibri" panose="020F0502020204030204" pitchFamily="34" charset="0"/>
              </a:rPr>
              <a:t>Шарики получили свое название от английского «</a:t>
            </a:r>
            <a:r>
              <a:rPr lang="en-US" altLang="ru-RU" sz="2800" dirty="0" err="1">
                <a:solidFill>
                  <a:schemeClr val="tx1"/>
                </a:solidFill>
                <a:latin typeface="Calibri" panose="020F0502020204030204" pitchFamily="34" charset="0"/>
              </a:rPr>
              <a:t>marbls</a:t>
            </a:r>
            <a:r>
              <a:rPr lang="ru-RU" altLang="ru-RU" sz="2800" dirty="0">
                <a:solidFill>
                  <a:schemeClr val="tx1"/>
                </a:solidFill>
                <a:latin typeface="Calibri" panose="020F0502020204030204" pitchFamily="34" charset="0"/>
              </a:rPr>
              <a:t>» (то есть мраморные).  </a:t>
            </a:r>
          </a:p>
          <a:p>
            <a:pPr>
              <a:lnSpc>
                <a:spcPct val="90000"/>
              </a:lnSpc>
            </a:pPr>
            <a:r>
              <a:rPr lang="ru-RU" altLang="ru-RU" sz="2800" dirty="0">
                <a:solidFill>
                  <a:schemeClr val="tx1"/>
                </a:solidFill>
                <a:latin typeface="Calibri" panose="020F0502020204030204" pitchFamily="34" charset="0"/>
              </a:rPr>
              <a:t>  Они имеют разнообразную цветовую гамму.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00416" y="764704"/>
            <a:ext cx="809223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dirty="0">
                <a:solidFill>
                  <a:prstClr val="black"/>
                </a:solidFill>
                <a:latin typeface="Calibri" panose="020F0502020204030204" pitchFamily="34" charset="0"/>
              </a:rPr>
              <a:t>Стеклянный шарик </a:t>
            </a:r>
            <a:r>
              <a:rPr lang="ru-RU" altLang="ru-RU" sz="2800" dirty="0" err="1">
                <a:solidFill>
                  <a:prstClr val="black"/>
                </a:solidFill>
                <a:latin typeface="Calibri" panose="020F0502020204030204" pitchFamily="34" charset="0"/>
              </a:rPr>
              <a:t>Марблс</a:t>
            </a:r>
            <a:r>
              <a:rPr lang="ru-RU" altLang="ru-RU" sz="2800" dirty="0">
                <a:solidFill>
                  <a:prstClr val="black"/>
                </a:solidFill>
                <a:latin typeface="Calibri" panose="020F0502020204030204" pitchFamily="34" charset="0"/>
              </a:rPr>
              <a:t> – далекий потомок глиняных шариков, которые многие тысячи лет назад служили игрушками для древних людей. </a:t>
            </a:r>
            <a:endParaRPr lang="ru-RU" sz="2000" dirty="0">
              <a:latin typeface="Calibri" panose="020F0502020204030204" pitchFamily="34" charset="0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149080"/>
            <a:ext cx="3592633" cy="2595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870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Рисунок 1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18" t="8625" r="5885" b="4904"/>
          <a:stretch/>
        </p:blipFill>
        <p:spPr>
          <a:xfrm>
            <a:off x="4598054" y="795575"/>
            <a:ext cx="441418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" name="CustomShape 1"/>
          <p:cNvSpPr/>
          <p:nvPr/>
        </p:nvSpPr>
        <p:spPr>
          <a:xfrm>
            <a:off x="179512" y="260648"/>
            <a:ext cx="8832728" cy="86409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</a:rPr>
              <a:t> Выкладывание изображений по контуру, </a:t>
            </a:r>
          </a:p>
          <a:p>
            <a:pPr>
              <a:lnSpc>
                <a:spcPct val="100000"/>
              </a:lnSpc>
            </a:pPr>
            <a:r>
              <a:rPr lang="ru-RU" sz="2800" b="1" strike="noStrike" spc="-1" dirty="0">
                <a:solidFill>
                  <a:schemeClr val="accent5">
                    <a:lumMod val="50000"/>
                  </a:schemeClr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 заполнение изображения</a:t>
            </a:r>
            <a:endParaRPr lang="ru-RU" sz="2800" b="1" strike="noStrike" spc="-1" dirty="0">
              <a:solidFill>
                <a:schemeClr val="accent5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0752" t="8481" r="2392" b="52128"/>
          <a:stretch/>
        </p:blipFill>
        <p:spPr>
          <a:xfrm>
            <a:off x="4427984" y="3868849"/>
            <a:ext cx="2040568" cy="26727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6"/>
          <p:cNvPicPr/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3447" t="4239" r="5823"/>
          <a:stretch/>
        </p:blipFill>
        <p:spPr>
          <a:xfrm>
            <a:off x="6374251" y="3914640"/>
            <a:ext cx="2677680" cy="24418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82AEF6-50E7-481E-8179-20B14EAD3E6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03244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76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116632"/>
            <a:ext cx="8713092" cy="1533525"/>
          </a:xfrm>
        </p:spPr>
        <p:txBody>
          <a:bodyPr>
            <a:noAutofit/>
          </a:bodyPr>
          <a:lstStyle/>
          <a:p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Сенсорная коробка с  камешками </a:t>
            </a:r>
            <a:r>
              <a:rPr lang="ru-RU" altLang="ru-RU" sz="3200" b="1" dirty="0" err="1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марблс</a:t>
            </a:r>
            <a:r>
              <a:rPr lang="ru-RU" altLang="ru-RU" sz="3200" b="1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</a:rPr>
              <a:t> – является хорошим релаксатором, настраивает на интересную и увлекательную игру.</a:t>
            </a:r>
          </a:p>
        </p:txBody>
      </p:sp>
      <p:pic>
        <p:nvPicPr>
          <p:cNvPr id="22535" name="Picture 7" descr="b9061520ac9a58490e0eef9743969649_ba303d73ca410802f66bf693e7f25dde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6855" y="5301208"/>
            <a:ext cx="1945872" cy="115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614" y="2276872"/>
            <a:ext cx="3168352" cy="3119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CB4BA42-6ACC-4283-9327-FC1ECF805F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47" y="1844824"/>
            <a:ext cx="3168352" cy="4392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039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249C4E8-0524-4984-BDB7-F9929CA4AB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800" dirty="0"/>
              <a:t>Камни </a:t>
            </a:r>
            <a:r>
              <a:rPr lang="ru-RU" sz="2800" dirty="0" err="1"/>
              <a:t>Марблс</a:t>
            </a:r>
            <a:r>
              <a:rPr lang="ru-RU" sz="2800" dirty="0"/>
              <a:t> – один из самых популярных материалов , которые используют декораторы.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41A1F2-3061-4949-94E0-997D16BC83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56792"/>
            <a:ext cx="4896544" cy="5026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85CCF94-B621-4A38-A8D1-3F33DAFAC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6156" y="1420418"/>
            <a:ext cx="2376264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67DA123-0A6F-4EEE-BA4B-48DD716CDE8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53554" y="4176485"/>
            <a:ext cx="2221467" cy="25922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4773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1187625" y="5373216"/>
            <a:ext cx="5904656" cy="8029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ru-RU" sz="3200" b="1" i="1" strike="noStrike" spc="-1" dirty="0">
                <a:solidFill>
                  <a:srgbClr val="008000"/>
                </a:solidFill>
                <a:uFill>
                  <a:solidFill>
                    <a:srgbClr val="FFFFFF"/>
                  </a:solidFill>
                </a:uFill>
                <a:latin typeface="+mj-lt"/>
                <a:ea typeface="DejaVu Sans"/>
              </a:rPr>
              <a:t>СПАСИБО ЗА ВНИМАНИЕ!</a:t>
            </a:r>
            <a:endParaRPr lang="ru-RU" sz="2000" b="0" i="1" strike="noStrike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+mj-lt"/>
            </a:endParaRPr>
          </a:p>
        </p:txBody>
      </p:sp>
      <p:pic>
        <p:nvPicPr>
          <p:cNvPr id="2970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21994"/>
            <a:ext cx="1755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388225" y="5051123"/>
            <a:ext cx="1755775" cy="189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815AF99-CDBC-46FE-8703-EBB500896B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42347" y="219233"/>
            <a:ext cx="4547335" cy="54726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1"/>
          <p:cNvPicPr/>
          <p:nvPr/>
        </p:nvPicPr>
        <p:blipFill>
          <a:blip r:embed="rId2" cstate="print"/>
          <a:srcRect l="6765" r="6028"/>
          <a:stretch/>
        </p:blipFill>
        <p:spPr>
          <a:xfrm>
            <a:off x="224096" y="2657117"/>
            <a:ext cx="4222776" cy="35801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CustomShape 1"/>
          <p:cNvSpPr/>
          <p:nvPr/>
        </p:nvSpPr>
        <p:spPr>
          <a:xfrm>
            <a:off x="251520" y="160200"/>
            <a:ext cx="8784976" cy="249691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spcAft>
                <a:spcPts val="0"/>
              </a:spcAft>
            </a:pPr>
            <a:r>
              <a:rPr lang="ru-RU" sz="32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Шарики </a:t>
            </a:r>
            <a:r>
              <a:rPr lang="ru-RU" sz="3200" b="1" strike="noStrike" spc="-1" dirty="0" err="1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Марблс</a:t>
            </a:r>
            <a:r>
              <a:rPr lang="ru-RU" sz="3200" b="1" strike="noStrike" spc="-1" dirty="0">
                <a:solidFill>
                  <a:schemeClr val="tx1">
                    <a:lumMod val="95000"/>
                    <a:lumOff val="5000"/>
                  </a:schemeClr>
                </a:solidFill>
                <a:uFill>
                  <a:solidFill>
                    <a:srgbClr val="FFFFFF"/>
                  </a:solidFill>
                </a:uFill>
                <a:latin typeface="Calibri"/>
                <a:ea typeface="DejaVu Sans"/>
              </a:rPr>
              <a:t>, камешки-кабошоны, декоративные стеклянные  и пластиковые кристаллы</a:t>
            </a:r>
            <a:r>
              <a:rPr lang="ru-RU" sz="3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</a:t>
            </a:r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это один из нетрадиционных приемов развития познавательных способностей, интересный для детей.</a:t>
            </a:r>
          </a:p>
          <a:p>
            <a:pPr>
              <a:lnSpc>
                <a:spcPct val="100000"/>
              </a:lnSpc>
            </a:pPr>
            <a:endParaRPr lang="ru-RU" sz="2800" strike="noStrike" spc="-1" dirty="0">
              <a:solidFill>
                <a:schemeClr val="tx1">
                  <a:lumMod val="95000"/>
                  <a:lumOff val="5000"/>
                </a:schemeClr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860032" y="2780928"/>
            <a:ext cx="45187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Использование нетрадиционных методов работы   повышает эффективность процесса речевого и сенсорного развития детей.</a:t>
            </a:r>
          </a:p>
        </p:txBody>
      </p:sp>
    </p:spTree>
    <p:extLst>
      <p:ext uri="{BB962C8B-B14F-4D97-AF65-F5344CB8AC3E}">
        <p14:creationId xmlns:p14="http://schemas.microsoft.com/office/powerpoint/2010/main" val="345408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0"/>
            <a:ext cx="8136903" cy="2420888"/>
          </a:xfrm>
          <a:prstGeom prst="rect">
            <a:avLst/>
          </a:prstGeom>
        </p:spPr>
        <p:txBody>
          <a:bodyPr>
            <a:noAutofit/>
          </a:bodyPr>
          <a:lstStyle/>
          <a:p>
            <a:pPr algn="ctr">
              <a:buFontTx/>
              <a:buNone/>
            </a:pPr>
            <a:r>
              <a:rPr lang="ru-RU" altLang="ru-RU" sz="3600" b="1" dirty="0">
                <a:latin typeface="Calibri" panose="020F0502020204030204" pitchFamily="34" charset="0"/>
              </a:rPr>
              <a:t>     </a:t>
            </a:r>
          </a:p>
          <a:p>
            <a:pPr algn="ctr">
              <a:buFontTx/>
              <a:buNone/>
            </a:pPr>
            <a:r>
              <a:rPr lang="ru-RU" altLang="ru-RU" sz="3600" b="1" dirty="0">
                <a:latin typeface="Calibri" panose="020F0502020204030204" pitchFamily="34" charset="0"/>
              </a:rPr>
              <a:t>       </a:t>
            </a:r>
            <a:r>
              <a:rPr lang="ru-RU" altLang="ru-RU" sz="3600" b="1" dirty="0">
                <a:solidFill>
                  <a:schemeClr val="tx1"/>
                </a:solidFill>
                <a:latin typeface="Calibri" panose="020F0502020204030204" pitchFamily="34" charset="0"/>
              </a:rPr>
              <a:t>Камешки-кабошоны (в переводе «шляпка от гвоздя») удобны в применении, они не перекатываются. </a:t>
            </a:r>
          </a:p>
          <a:p>
            <a:pPr algn="ctr">
              <a:buFontTx/>
              <a:buNone/>
            </a:pPr>
            <a:r>
              <a:rPr lang="ru-RU" altLang="ru-RU" sz="3600" b="1" dirty="0">
                <a:latin typeface="Calibri" panose="020F0502020204030204" pitchFamily="34" charset="0"/>
              </a:rPr>
              <a:t>         </a:t>
            </a:r>
          </a:p>
        </p:txBody>
      </p:sp>
      <p:pic>
        <p:nvPicPr>
          <p:cNvPr id="3077" name="Picture 5" descr="56dd26aa7b630_bezymyanny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2420888"/>
            <a:ext cx="7272338" cy="384333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4903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11560" y="179018"/>
            <a:ext cx="828092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chemeClr val="accent5">
                    <a:lumMod val="50000"/>
                  </a:schemeClr>
                </a:solidFill>
                <a:latin typeface="Calibri" panose="020F0502020204030204" pitchFamily="34" charset="0"/>
              </a:rPr>
              <a:t>           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И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спользование камешков </a:t>
            </a:r>
            <a:r>
              <a:rPr lang="ru-RU" sz="32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марблс</a:t>
            </a:r>
            <a:endParaRPr lang="ru-RU" sz="320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 pitchFamily="34" charset="0"/>
            </a:endParaRPr>
          </a:p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            и кабошонов на практике способствует</a:t>
            </a:r>
          </a:p>
          <a:p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              решению следующих </a:t>
            </a:r>
            <a:r>
              <a:rPr lang="ru-RU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задач</a:t>
            </a:r>
            <a:r>
              <a:rPr lang="ru-RU" sz="320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:</a:t>
            </a:r>
            <a:endParaRPr lang="ru-RU" sz="3200" dirty="0">
              <a:latin typeface="Calibri" panose="020F0502020204030204" pitchFamily="34" charset="0"/>
            </a:endParaRPr>
          </a:p>
        </p:txBody>
      </p:sp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149" y="-66296"/>
            <a:ext cx="1754546" cy="1890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264983" y="4858354"/>
            <a:ext cx="1856050" cy="1999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D188FE-A064-4A38-A0CC-83FF631942E3}"/>
              </a:ext>
            </a:extLst>
          </p:cNvPr>
          <p:cNvSpPr txBox="1"/>
          <p:nvPr/>
        </p:nvSpPr>
        <p:spPr>
          <a:xfrm>
            <a:off x="467544" y="1970001"/>
            <a:ext cx="828092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Развивать мелкую моторику, зрительно – двигательную координацию.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Упражнять в ориентировке на плоскости листа.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Обогащать словарный запас.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Формировать и закреплять правильный образ предметов, букв, цифр.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Развивать внимание, память и мышление.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Развивать фантазию ребенка.                                                                                                              </a:t>
            </a: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У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сидчивость.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Воспитывать положительный эмоциональный настрой ребенка на     занятии.</a:t>
            </a:r>
            <a:b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</a:br>
            <a:r>
              <a:rPr lang="ru-RU" dirty="0">
                <a:solidFill>
                  <a:srgbClr val="00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Релаксация. 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446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6749" y="26012"/>
            <a:ext cx="6683765" cy="12808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КУЛАЧКОВЫЙ ЗАХВАТ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57CD9BF-850A-4ABA-8142-DAE2B00048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071807"/>
            <a:ext cx="3384377" cy="4714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6DF9CCA-F628-4430-B395-A13C3EA2E8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628800"/>
            <a:ext cx="3580055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7674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88640"/>
            <a:ext cx="6683765" cy="128089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ЩИПКОВЫЙ ЗАХВАТ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2A4BB4C-A428-4608-8108-7AAC14EF4C9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1" y="1196752"/>
            <a:ext cx="3281791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F29610C-8F86-420A-BDCE-B3C37A7BE9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7528" y="2696824"/>
            <a:ext cx="4896544" cy="3281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398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8858" y="4462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ПИНЦЕТНЫЙ ЗАХВАТ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405C37C-AC73-4382-83AE-B77C35883B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340768"/>
            <a:ext cx="4176464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09418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21040"/>
            <a:ext cx="8507288" cy="1250280"/>
          </a:xfrm>
        </p:spPr>
        <p:txBody>
          <a:bodyPr>
            <a:normAutofit/>
          </a:bodyPr>
          <a:lstStyle/>
          <a:p>
            <a:r>
              <a:rPr lang="ru-RU" altLang="ru-RU" sz="3600" b="1" dirty="0">
                <a:solidFill>
                  <a:srgbClr val="007033"/>
                </a:solidFill>
                <a:latin typeface="Calibri" panose="020F0502020204030204" pitchFamily="34" charset="0"/>
              </a:rPr>
              <a:t>РАЗВИТИЕ ПРОСТРАНСТВЕННЫХ</a:t>
            </a:r>
            <a:br>
              <a:rPr lang="ru-RU" altLang="ru-RU" sz="3600" b="1" dirty="0">
                <a:solidFill>
                  <a:srgbClr val="007033"/>
                </a:solidFill>
                <a:latin typeface="Calibri" panose="020F0502020204030204" pitchFamily="34" charset="0"/>
              </a:rPr>
            </a:br>
            <a:r>
              <a:rPr lang="ru-RU" altLang="ru-RU" sz="3600" b="1" dirty="0">
                <a:solidFill>
                  <a:srgbClr val="007033"/>
                </a:solidFill>
                <a:latin typeface="Calibri" panose="020F0502020204030204" pitchFamily="34" charset="0"/>
              </a:rPr>
              <a:t>         ПРЕДСТАВЛЕНИЙ</a:t>
            </a:r>
            <a:r>
              <a:rPr lang="ru-RU" altLang="ru-RU" sz="3600" dirty="0">
                <a:solidFill>
                  <a:srgbClr val="007033"/>
                </a:solidFill>
                <a:latin typeface="Calibri" panose="020F0502020204030204" pitchFamily="34" charset="0"/>
              </a:rPr>
              <a:t> </a:t>
            </a:r>
          </a:p>
        </p:txBody>
      </p:sp>
      <p:sp>
        <p:nvSpPr>
          <p:cNvPr id="89091" name="Rectangle 3"/>
          <p:cNvSpPr>
            <a:spLocks noGrp="1" noChangeArrowheads="1"/>
          </p:cNvSpPr>
          <p:nvPr>
            <p:ph idx="1"/>
          </p:nvPr>
        </p:nvSpPr>
        <p:spPr>
          <a:xfrm>
            <a:off x="-139666" y="5412406"/>
            <a:ext cx="4866293" cy="1337652"/>
          </a:xfrm>
          <a:prstGeom prst="rect">
            <a:avLst/>
          </a:prstGeom>
        </p:spPr>
        <p:txBody>
          <a:bodyPr>
            <a:noAutofit/>
          </a:bodyPr>
          <a:lstStyle/>
          <a:p>
            <a:pPr algn="l">
              <a:buFontTx/>
              <a:buNone/>
            </a:pPr>
            <a:r>
              <a:rPr lang="ru-RU" altLang="ru-RU" sz="2000" b="1" dirty="0">
                <a:solidFill>
                  <a:srgbClr val="007033"/>
                </a:solidFill>
                <a:latin typeface="Calibri" panose="020F0502020204030204" pitchFamily="34" charset="0"/>
              </a:rPr>
              <a:t>     </a:t>
            </a:r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      </a:t>
            </a:r>
            <a:r>
              <a:rPr lang="ru-RU" altLang="ru-RU" sz="2000" u="sng" dirty="0">
                <a:solidFill>
                  <a:srgbClr val="007033"/>
                </a:solidFill>
                <a:latin typeface="Calibri" panose="020F0502020204030204" pitchFamily="34" charset="0"/>
              </a:rPr>
              <a:t>Усложнение</a:t>
            </a:r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 - даётся многоступенчатая инструкция, ребёнок "передвигает" глазами камешек и ставит "муху" в нужный квадрат</a:t>
            </a:r>
          </a:p>
        </p:txBody>
      </p:sp>
      <p:pic>
        <p:nvPicPr>
          <p:cNvPr id="89092" name="Picture 4" descr="Логопедические игры с использованием камней Марблс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" r="14881"/>
          <a:stretch/>
        </p:blipFill>
        <p:spPr bwMode="auto">
          <a:xfrm>
            <a:off x="253400" y="1833199"/>
            <a:ext cx="2878440" cy="20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370762"/>
            <a:ext cx="377921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altLang="ru-RU" sz="2800" b="1" i="1" kern="0" dirty="0">
                <a:solidFill>
                  <a:srgbClr val="007033"/>
                </a:solidFill>
                <a:latin typeface="Calibri" panose="020F0502020204030204" pitchFamily="34" charset="0"/>
              </a:rPr>
              <a:t>«Муха в клетке»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20375" y="4797152"/>
            <a:ext cx="414621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По инструкции взрослого ребёнок двигает камешек по квадратам. </a:t>
            </a:r>
            <a:endParaRPr lang="ru-RU" sz="1600" dirty="0"/>
          </a:p>
        </p:txBody>
      </p:sp>
      <p:sp>
        <p:nvSpPr>
          <p:cNvPr id="16" name="CustomShape 2"/>
          <p:cNvSpPr/>
          <p:nvPr/>
        </p:nvSpPr>
        <p:spPr>
          <a:xfrm>
            <a:off x="5724128" y="5375535"/>
            <a:ext cx="3166474" cy="137452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Положить шарики  от луны 2клеточки справа; </a:t>
            </a:r>
            <a:endParaRPr lang="ru-RU" sz="20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1клеточка слева;</a:t>
            </a:r>
            <a:endParaRPr lang="ru-RU" sz="20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2000" b="0" strike="noStrike" spc="-1" dirty="0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2клеточки сверху</a:t>
            </a:r>
            <a:endParaRPr lang="ru-RU" sz="2000" b="0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sp>
        <p:nvSpPr>
          <p:cNvPr id="17" name="CustomShape 3"/>
          <p:cNvSpPr/>
          <p:nvPr/>
        </p:nvSpPr>
        <p:spPr>
          <a:xfrm>
            <a:off x="4844934" y="2220647"/>
            <a:ext cx="4191562" cy="57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i="1" strike="noStrike" spc="-1">
                <a:solidFill>
                  <a:srgbClr val="007033"/>
                </a:solidFill>
                <a:uFill>
                  <a:solidFill>
                    <a:srgbClr val="FFFFFF"/>
                  </a:solidFill>
                </a:uFill>
                <a:latin typeface="Calibri" panose="020F0502020204030204" pitchFamily="34" charset="0"/>
                <a:ea typeface="DejaVu Sans"/>
              </a:rPr>
              <a:t>«В небе звездочки горят»</a:t>
            </a:r>
            <a:endParaRPr lang="ru-RU" sz="2800" b="1" i="1" strike="noStrike" spc="-1" dirty="0">
              <a:solidFill>
                <a:srgbClr val="007033"/>
              </a:solidFill>
              <a:uFill>
                <a:solidFill>
                  <a:srgbClr val="FFFFFF"/>
                </a:solidFill>
              </a:uFill>
              <a:latin typeface="Calibri" panose="020F0502020204030204" pitchFamily="34" charset="0"/>
            </a:endParaRPr>
          </a:p>
        </p:txBody>
      </p:sp>
      <p:pic>
        <p:nvPicPr>
          <p:cNvPr id="18" name="Рисунок 4"/>
          <p:cNvPicPr/>
          <p:nvPr/>
        </p:nvPicPr>
        <p:blipFill rotWithShape="1">
          <a:blip r:embed="rId3" cstate="print"/>
          <a:srcRect l="5183" b="31250"/>
          <a:stretch/>
        </p:blipFill>
        <p:spPr>
          <a:xfrm>
            <a:off x="6300191" y="2797007"/>
            <a:ext cx="2590410" cy="22161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20375" y="3860652"/>
            <a:ext cx="305548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В центре </a:t>
            </a:r>
          </a:p>
          <a:p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квадрата </a:t>
            </a:r>
          </a:p>
          <a:p>
            <a:r>
              <a:rPr lang="ru-RU" altLang="ru-RU" sz="2000" dirty="0">
                <a:solidFill>
                  <a:srgbClr val="007033"/>
                </a:solidFill>
                <a:latin typeface="Calibri" panose="020F0502020204030204" pitchFamily="34" charset="0"/>
              </a:rPr>
              <a:t>из 9 клеток сидит "муха". 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54EDFE0-8E45-4E6B-A3B1-F9D8AF714B7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5639" y="2777120"/>
            <a:ext cx="2590410" cy="2099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75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Тема21">
  <a:themeElements>
    <a:clrScheme name="Другая 1">
      <a:dk1>
        <a:sysClr val="windowText" lastClr="000000"/>
      </a:dk1>
      <a:lt1>
        <a:sysClr val="window" lastClr="FFFFFF"/>
      </a:lt1>
      <a:dk2>
        <a:srgbClr val="444D26"/>
      </a:dk2>
      <a:lt2>
        <a:srgbClr val="F0D67E"/>
      </a:lt2>
      <a:accent1>
        <a:srgbClr val="FBEF59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Яркая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Изящная">
      <a:fillStyleLst>
        <a:solidFill>
          <a:schemeClr val="phClr"/>
        </a:solidFill>
        <a:gradFill rotWithShape="1">
          <a:gsLst>
            <a:gs pos="0">
              <a:schemeClr val="phClr">
                <a:tint val="15000"/>
                <a:satMod val="250000"/>
              </a:schemeClr>
            </a:gs>
            <a:gs pos="49000">
              <a:schemeClr val="phClr">
                <a:tint val="50000"/>
                <a:satMod val="200000"/>
              </a:schemeClr>
            </a:gs>
            <a:gs pos="49100">
              <a:schemeClr val="phClr">
                <a:tint val="64000"/>
                <a:satMod val="160000"/>
              </a:schemeClr>
            </a:gs>
            <a:gs pos="92000">
              <a:schemeClr val="phClr">
                <a:tint val="50000"/>
                <a:satMod val="200000"/>
              </a:schemeClr>
            </a:gs>
            <a:gs pos="100000">
              <a:schemeClr val="phClr">
                <a:tint val="43000"/>
                <a:satMod val="19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4000"/>
              </a:schemeClr>
            </a:gs>
            <a:gs pos="49000">
              <a:schemeClr val="phClr">
                <a:tint val="96000"/>
                <a:shade val="84000"/>
                <a:satMod val="110000"/>
              </a:schemeClr>
            </a:gs>
            <a:gs pos="49100">
              <a:schemeClr val="phClr">
                <a:shade val="55000"/>
                <a:satMod val="150000"/>
              </a:schemeClr>
            </a:gs>
            <a:gs pos="92000">
              <a:schemeClr val="phClr">
                <a:tint val="98000"/>
                <a:shade val="90000"/>
                <a:satMod val="128000"/>
              </a:schemeClr>
            </a:gs>
            <a:gs pos="100000">
              <a:schemeClr val="phClr">
                <a:tint val="90000"/>
                <a:shade val="97000"/>
                <a:satMod val="128000"/>
              </a:schemeClr>
            </a:gs>
          </a:gsLst>
          <a:lin ang="5400000" scaled="1"/>
        </a:gradFill>
      </a:fillStyleLst>
      <a:lnStyleLst>
        <a:ln w="11430" cap="flat" cmpd="sng" algn="ctr">
          <a:solidFill>
            <a:schemeClr val="phClr"/>
          </a:solidFill>
          <a:prstDash val="solid"/>
        </a:ln>
        <a:ln w="40000" cap="flat" cmpd="sng" algn="ctr">
          <a:solidFill>
            <a:schemeClr val="phClr"/>
          </a:solidFill>
          <a:prstDash val="solid"/>
        </a:ln>
        <a:ln w="31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chemeClr val="phClr">
                <a:shade val="30000"/>
                <a:satMod val="150000"/>
                <a:alpha val="38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</a:effectStyle>
        <a:effectStyle>
          <a:effectLst>
            <a:outerShdw blurRad="39000" dist="25400" dir="5400000" rotWithShape="0">
              <a:schemeClr val="phClr">
                <a:shade val="33000"/>
                <a:alpha val="83000"/>
              </a:scheme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500000"/>
            </a:lightRig>
          </a:scene3d>
          <a:sp3d extrusionH="127000" prstMaterial="powder">
            <a:bevelT w="50800" h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Тема21</Template>
  <TotalTime>5383</TotalTime>
  <Words>562</Words>
  <Application>Microsoft Office PowerPoint</Application>
  <PresentationFormat>Экран (4:3)</PresentationFormat>
  <Paragraphs>91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0" baseType="lpstr">
      <vt:lpstr>Arial</vt:lpstr>
      <vt:lpstr>Calibri</vt:lpstr>
      <vt:lpstr>Cambria</vt:lpstr>
      <vt:lpstr>Century Gothic</vt:lpstr>
      <vt:lpstr>Wingdings</vt:lpstr>
      <vt:lpstr>Wingdings 3</vt:lpstr>
      <vt:lpstr>Тема21</vt:lpstr>
      <vt:lpstr>Презентация PowerPoint</vt:lpstr>
      <vt:lpstr>История МАРБЛС</vt:lpstr>
      <vt:lpstr>Презентация PowerPoint</vt:lpstr>
      <vt:lpstr>Презентация PowerPoint</vt:lpstr>
      <vt:lpstr>Презентация PowerPoint</vt:lpstr>
      <vt:lpstr>КУЛАЧКОВЫЙ ЗАХВАТ</vt:lpstr>
      <vt:lpstr>ЩИПКОВЫЙ ЗАХВАТ</vt:lpstr>
      <vt:lpstr>ПИНЦЕТНЫЙ ЗАХВАТ</vt:lpstr>
      <vt:lpstr>РАЗВИТИЕ ПРОСТРАНСТВЕННЫХ          ПРЕДСТАВЛЕНИЙ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Сенсорная коробка с  камешками марблс – является хорошим релаксатором, настраивает на интересную и увлекательную игру.</vt:lpstr>
      <vt:lpstr>Камни Марблс – один из самых популярных материалов , которые используют декораторы.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Мама</dc:creator>
  <cp:lastModifiedBy>ннорд</cp:lastModifiedBy>
  <cp:revision>284</cp:revision>
  <dcterms:created xsi:type="dcterms:W3CDTF">2015-10-15T19:07:08Z</dcterms:created>
  <dcterms:modified xsi:type="dcterms:W3CDTF">2021-01-20T15:41:22Z</dcterms:modified>
  <dc:language>ru-RU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42</vt:i4>
  </property>
</Properties>
</file>