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0" r:id="rId4"/>
    <p:sldId id="261" r:id="rId5"/>
    <p:sldId id="282" r:id="rId6"/>
    <p:sldId id="281" r:id="rId7"/>
    <p:sldId id="262" r:id="rId8"/>
    <p:sldId id="263" r:id="rId9"/>
    <p:sldId id="264" r:id="rId10"/>
    <p:sldId id="271" r:id="rId11"/>
    <p:sldId id="275" r:id="rId12"/>
    <p:sldId id="276" r:id="rId13"/>
    <p:sldId id="277" r:id="rId14"/>
    <p:sldId id="278" r:id="rId15"/>
    <p:sldId id="279" r:id="rId16"/>
    <p:sldId id="280" r:id="rId17"/>
    <p:sldId id="259" r:id="rId18"/>
    <p:sldId id="283" r:id="rId19"/>
    <p:sldId id="284" r:id="rId20"/>
    <p:sldId id="285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5E5D38-7C94-4411-898E-3A56D003F36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E24326-D241-4B1C-BD46-31AB0F5336D2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Физический компонент</a:t>
          </a:r>
          <a:endParaRPr lang="ru-RU" dirty="0">
            <a:solidFill>
              <a:schemeClr val="bg1"/>
            </a:solidFill>
          </a:endParaRPr>
        </a:p>
      </dgm:t>
    </dgm:pt>
    <dgm:pt modelId="{C65AA55D-9F4B-44BB-9047-FACF2BB39502}" type="parTrans" cxnId="{2A80F65D-3161-4B93-804B-0BD00E7F667E}">
      <dgm:prSet/>
      <dgm:spPr/>
      <dgm:t>
        <a:bodyPr/>
        <a:lstStyle/>
        <a:p>
          <a:endParaRPr lang="ru-RU"/>
        </a:p>
      </dgm:t>
    </dgm:pt>
    <dgm:pt modelId="{F6EB9E5E-5B1B-4A97-80C6-658EE09F4C8F}" type="sibTrans" cxnId="{2A80F65D-3161-4B93-804B-0BD00E7F667E}">
      <dgm:prSet/>
      <dgm:spPr>
        <a:solidFill>
          <a:srgbClr val="FFC00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D37406C-416C-44B1-B823-EC68674E25CD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Психологический компонент</a:t>
          </a:r>
          <a:endParaRPr lang="ru-RU" dirty="0"/>
        </a:p>
      </dgm:t>
    </dgm:pt>
    <dgm:pt modelId="{E2A75AF4-B3D3-49B2-8E94-3A943B6CF03D}" type="parTrans" cxnId="{6EE73BEA-C081-4074-9E1C-A66B4E4ED467}">
      <dgm:prSet/>
      <dgm:spPr/>
      <dgm:t>
        <a:bodyPr/>
        <a:lstStyle/>
        <a:p>
          <a:endParaRPr lang="ru-RU"/>
        </a:p>
      </dgm:t>
    </dgm:pt>
    <dgm:pt modelId="{3AA05704-1D88-453B-AE04-BAA764E09911}" type="sibTrans" cxnId="{6EE73BEA-C081-4074-9E1C-A66B4E4ED467}">
      <dgm:prSet/>
      <dgm:spPr>
        <a:solidFill>
          <a:srgbClr val="FFC00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F7F2F836-F9C1-4D55-8E23-F320D047653B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Социальный компонент</a:t>
          </a:r>
          <a:endParaRPr lang="ru-RU" dirty="0"/>
        </a:p>
      </dgm:t>
    </dgm:pt>
    <dgm:pt modelId="{4896DB6D-E44E-4CD3-8DC6-69B70BA1E52C}" type="parTrans" cxnId="{6DBF23EF-02FC-4BB5-A51A-AD8E9F041503}">
      <dgm:prSet/>
      <dgm:spPr/>
      <dgm:t>
        <a:bodyPr/>
        <a:lstStyle/>
        <a:p>
          <a:endParaRPr lang="ru-RU"/>
        </a:p>
      </dgm:t>
    </dgm:pt>
    <dgm:pt modelId="{B22E5D5A-D790-4E27-8718-86BC5962FE36}" type="sibTrans" cxnId="{6DBF23EF-02FC-4BB5-A51A-AD8E9F041503}">
      <dgm:prSet/>
      <dgm:spPr>
        <a:solidFill>
          <a:srgbClr val="FFC00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EFF611A-0EF4-436C-9914-844D97E88C8A}" type="pres">
      <dgm:prSet presAssocID="{1E5E5D38-7C94-4411-898E-3A56D003F3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B52A2-5CD4-40C6-A1CD-7302121B391F}" type="pres">
      <dgm:prSet presAssocID="{4EE24326-D241-4B1C-BD46-31AB0F5336D2}" presName="node" presStyleLbl="node1" presStyleIdx="0" presStyleCnt="3" custScaleX="106249" custScaleY="134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E99A0-6A75-43EE-828A-2F8377DBD9C7}" type="pres">
      <dgm:prSet presAssocID="{F6EB9E5E-5B1B-4A97-80C6-658EE09F4C8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C5537E1-A786-4278-BCA2-BAE805CFD848}" type="pres">
      <dgm:prSet presAssocID="{F6EB9E5E-5B1B-4A97-80C6-658EE09F4C8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0A23574-5C70-44A2-8D50-4D251565C1CD}" type="pres">
      <dgm:prSet presAssocID="{7D37406C-416C-44B1-B823-EC68674E25CD}" presName="node" presStyleLbl="node1" presStyleIdx="1" presStyleCnt="3" custScaleX="111258" custScaleY="129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AABA8-2407-4B01-9747-DE31CC080FA9}" type="pres">
      <dgm:prSet presAssocID="{3AA05704-1D88-453B-AE04-BAA764E0991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1C5292E-6DA0-4B9D-B0A0-E64C54673A7A}" type="pres">
      <dgm:prSet presAssocID="{3AA05704-1D88-453B-AE04-BAA764E0991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1F37BB0-9CAB-4B54-8D58-EF032B293C44}" type="pres">
      <dgm:prSet presAssocID="{F7F2F836-F9C1-4D55-8E23-F320D047653B}" presName="node" presStyleLbl="node1" presStyleIdx="2" presStyleCnt="3" custScaleX="103912" custScaleY="126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B03AE-287B-4A03-BB9A-C592ACF62769}" type="pres">
      <dgm:prSet presAssocID="{B22E5D5A-D790-4E27-8718-86BC5962FE3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0E53D726-EC5A-4E14-9266-927A20FD550E}" type="pres">
      <dgm:prSet presAssocID="{B22E5D5A-D790-4E27-8718-86BC5962FE36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17B6C24-F6CE-4653-8421-F180D38FCEB7}" type="presOf" srcId="{F6EB9E5E-5B1B-4A97-80C6-658EE09F4C8F}" destId="{E6DE99A0-6A75-43EE-828A-2F8377DBD9C7}" srcOrd="0" destOrd="0" presId="urn:microsoft.com/office/officeart/2005/8/layout/cycle7"/>
    <dgm:cxn modelId="{6CD62789-1EDC-44F8-9D1C-B5BF661B5C0A}" type="presOf" srcId="{B22E5D5A-D790-4E27-8718-86BC5962FE36}" destId="{84AB03AE-287B-4A03-BB9A-C592ACF62769}" srcOrd="0" destOrd="0" presId="urn:microsoft.com/office/officeart/2005/8/layout/cycle7"/>
    <dgm:cxn modelId="{9925A2CF-ED8E-44EA-8280-6BDE5916E387}" type="presOf" srcId="{7D37406C-416C-44B1-B823-EC68674E25CD}" destId="{E0A23574-5C70-44A2-8D50-4D251565C1CD}" srcOrd="0" destOrd="0" presId="urn:microsoft.com/office/officeart/2005/8/layout/cycle7"/>
    <dgm:cxn modelId="{0464DBA9-8CE6-40DE-9225-732C9980D311}" type="presOf" srcId="{F6EB9E5E-5B1B-4A97-80C6-658EE09F4C8F}" destId="{1C5537E1-A786-4278-BCA2-BAE805CFD848}" srcOrd="1" destOrd="0" presId="urn:microsoft.com/office/officeart/2005/8/layout/cycle7"/>
    <dgm:cxn modelId="{6DBF23EF-02FC-4BB5-A51A-AD8E9F041503}" srcId="{1E5E5D38-7C94-4411-898E-3A56D003F369}" destId="{F7F2F836-F9C1-4D55-8E23-F320D047653B}" srcOrd="2" destOrd="0" parTransId="{4896DB6D-E44E-4CD3-8DC6-69B70BA1E52C}" sibTransId="{B22E5D5A-D790-4E27-8718-86BC5962FE36}"/>
    <dgm:cxn modelId="{95F77F84-7FB2-4A1D-AE84-0649D9FB777B}" type="presOf" srcId="{B22E5D5A-D790-4E27-8718-86BC5962FE36}" destId="{0E53D726-EC5A-4E14-9266-927A20FD550E}" srcOrd="1" destOrd="0" presId="urn:microsoft.com/office/officeart/2005/8/layout/cycle7"/>
    <dgm:cxn modelId="{09577C79-61B3-4545-9E47-8F12841B029A}" type="presOf" srcId="{3AA05704-1D88-453B-AE04-BAA764E09911}" destId="{A76AABA8-2407-4B01-9747-DE31CC080FA9}" srcOrd="0" destOrd="0" presId="urn:microsoft.com/office/officeart/2005/8/layout/cycle7"/>
    <dgm:cxn modelId="{6EE73BEA-C081-4074-9E1C-A66B4E4ED467}" srcId="{1E5E5D38-7C94-4411-898E-3A56D003F369}" destId="{7D37406C-416C-44B1-B823-EC68674E25CD}" srcOrd="1" destOrd="0" parTransId="{E2A75AF4-B3D3-49B2-8E94-3A943B6CF03D}" sibTransId="{3AA05704-1D88-453B-AE04-BAA764E09911}"/>
    <dgm:cxn modelId="{2A80F65D-3161-4B93-804B-0BD00E7F667E}" srcId="{1E5E5D38-7C94-4411-898E-3A56D003F369}" destId="{4EE24326-D241-4B1C-BD46-31AB0F5336D2}" srcOrd="0" destOrd="0" parTransId="{C65AA55D-9F4B-44BB-9047-FACF2BB39502}" sibTransId="{F6EB9E5E-5B1B-4A97-80C6-658EE09F4C8F}"/>
    <dgm:cxn modelId="{07F2365C-12CE-4B2A-95D0-8317A433E6B7}" type="presOf" srcId="{3AA05704-1D88-453B-AE04-BAA764E09911}" destId="{21C5292E-6DA0-4B9D-B0A0-E64C54673A7A}" srcOrd="1" destOrd="0" presId="urn:microsoft.com/office/officeart/2005/8/layout/cycle7"/>
    <dgm:cxn modelId="{59DF365F-7FD0-4F24-9974-EA0E0C6BED59}" type="presOf" srcId="{F7F2F836-F9C1-4D55-8E23-F320D047653B}" destId="{A1F37BB0-9CAB-4B54-8D58-EF032B293C44}" srcOrd="0" destOrd="0" presId="urn:microsoft.com/office/officeart/2005/8/layout/cycle7"/>
    <dgm:cxn modelId="{48AC12DE-C271-4750-A6B3-0DEB52A40D6F}" type="presOf" srcId="{4EE24326-D241-4B1C-BD46-31AB0F5336D2}" destId="{425B52A2-5CD4-40C6-A1CD-7302121B391F}" srcOrd="0" destOrd="0" presId="urn:microsoft.com/office/officeart/2005/8/layout/cycle7"/>
    <dgm:cxn modelId="{3EBA5052-BA84-48D3-A982-48529C961193}" type="presOf" srcId="{1E5E5D38-7C94-4411-898E-3A56D003F369}" destId="{0EFF611A-0EF4-436C-9914-844D97E88C8A}" srcOrd="0" destOrd="0" presId="urn:microsoft.com/office/officeart/2005/8/layout/cycle7"/>
    <dgm:cxn modelId="{124B6E60-F166-4C8D-B6B8-159BB8AD745C}" type="presParOf" srcId="{0EFF611A-0EF4-436C-9914-844D97E88C8A}" destId="{425B52A2-5CD4-40C6-A1CD-7302121B391F}" srcOrd="0" destOrd="0" presId="urn:microsoft.com/office/officeart/2005/8/layout/cycle7"/>
    <dgm:cxn modelId="{941AAEF9-7300-4BE1-854B-DFF6F54447E1}" type="presParOf" srcId="{0EFF611A-0EF4-436C-9914-844D97E88C8A}" destId="{E6DE99A0-6A75-43EE-828A-2F8377DBD9C7}" srcOrd="1" destOrd="0" presId="urn:microsoft.com/office/officeart/2005/8/layout/cycle7"/>
    <dgm:cxn modelId="{FD1E4FD7-2335-4D45-BF1E-28539F4277C9}" type="presParOf" srcId="{E6DE99A0-6A75-43EE-828A-2F8377DBD9C7}" destId="{1C5537E1-A786-4278-BCA2-BAE805CFD848}" srcOrd="0" destOrd="0" presId="urn:microsoft.com/office/officeart/2005/8/layout/cycle7"/>
    <dgm:cxn modelId="{7487F6ED-7799-4EB1-B803-DE82930C4CD6}" type="presParOf" srcId="{0EFF611A-0EF4-436C-9914-844D97E88C8A}" destId="{E0A23574-5C70-44A2-8D50-4D251565C1CD}" srcOrd="2" destOrd="0" presId="urn:microsoft.com/office/officeart/2005/8/layout/cycle7"/>
    <dgm:cxn modelId="{F6AEE402-0189-42A6-83B1-D09375C93BEC}" type="presParOf" srcId="{0EFF611A-0EF4-436C-9914-844D97E88C8A}" destId="{A76AABA8-2407-4B01-9747-DE31CC080FA9}" srcOrd="3" destOrd="0" presId="urn:microsoft.com/office/officeart/2005/8/layout/cycle7"/>
    <dgm:cxn modelId="{845CEAD3-FEA7-449F-9F81-FD0CE01211AE}" type="presParOf" srcId="{A76AABA8-2407-4B01-9747-DE31CC080FA9}" destId="{21C5292E-6DA0-4B9D-B0A0-E64C54673A7A}" srcOrd="0" destOrd="0" presId="urn:microsoft.com/office/officeart/2005/8/layout/cycle7"/>
    <dgm:cxn modelId="{9BFF7673-65EE-4958-A225-610A303DBF2F}" type="presParOf" srcId="{0EFF611A-0EF4-436C-9914-844D97E88C8A}" destId="{A1F37BB0-9CAB-4B54-8D58-EF032B293C44}" srcOrd="4" destOrd="0" presId="urn:microsoft.com/office/officeart/2005/8/layout/cycle7"/>
    <dgm:cxn modelId="{E299A823-8942-45ED-A7DE-4499D023C1D5}" type="presParOf" srcId="{0EFF611A-0EF4-436C-9914-844D97E88C8A}" destId="{84AB03AE-287B-4A03-BB9A-C592ACF62769}" srcOrd="5" destOrd="0" presId="urn:microsoft.com/office/officeart/2005/8/layout/cycle7"/>
    <dgm:cxn modelId="{A3889CFC-BDEE-438F-ACF6-899CBFD0980B}" type="presParOf" srcId="{84AB03AE-287B-4A03-BB9A-C592ACF62769}" destId="{0E53D726-EC5A-4E14-9266-927A20FD550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B52A2-5CD4-40C6-A1CD-7302121B391F}">
      <dsp:nvSpPr>
        <dsp:cNvPr id="0" name=""/>
        <dsp:cNvSpPr/>
      </dsp:nvSpPr>
      <dsp:spPr>
        <a:xfrm>
          <a:off x="2202601" y="-141713"/>
          <a:ext cx="1910266" cy="120549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rnd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Физический компонент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237909" y="-106405"/>
        <a:ext cx="1839650" cy="1134877"/>
      </dsp:txXfrm>
    </dsp:sp>
    <dsp:sp modelId="{E6DE99A0-6A75-43EE-828A-2F8377DBD9C7}">
      <dsp:nvSpPr>
        <dsp:cNvPr id="0" name=""/>
        <dsp:cNvSpPr/>
      </dsp:nvSpPr>
      <dsp:spPr>
        <a:xfrm rot="3600000">
          <a:off x="3492138" y="1599844"/>
          <a:ext cx="827834" cy="314635"/>
        </a:xfrm>
        <a:prstGeom prst="left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accent4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586529" y="1662771"/>
        <a:ext cx="639053" cy="188781"/>
      </dsp:txXfrm>
    </dsp:sp>
    <dsp:sp modelId="{E0A23574-5C70-44A2-8D50-4D251565C1CD}">
      <dsp:nvSpPr>
        <dsp:cNvPr id="0" name=""/>
        <dsp:cNvSpPr/>
      </dsp:nvSpPr>
      <dsp:spPr>
        <a:xfrm>
          <a:off x="3642112" y="2450543"/>
          <a:ext cx="2000324" cy="116357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rnd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Психологический компонент</a:t>
          </a:r>
          <a:endParaRPr lang="ru-RU" sz="1800" kern="1200" dirty="0"/>
        </a:p>
      </dsp:txBody>
      <dsp:txXfrm>
        <a:off x="3676192" y="2484623"/>
        <a:ext cx="1932164" cy="1095414"/>
      </dsp:txXfrm>
    </dsp:sp>
    <dsp:sp modelId="{A76AABA8-2407-4B01-9747-DE31CC080FA9}">
      <dsp:nvSpPr>
        <dsp:cNvPr id="0" name=""/>
        <dsp:cNvSpPr/>
      </dsp:nvSpPr>
      <dsp:spPr>
        <a:xfrm rot="10800000">
          <a:off x="2710799" y="2875013"/>
          <a:ext cx="827834" cy="314635"/>
        </a:xfrm>
        <a:prstGeom prst="left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accent4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805189" y="2937940"/>
        <a:ext cx="639053" cy="188781"/>
      </dsp:txXfrm>
    </dsp:sp>
    <dsp:sp modelId="{A1F37BB0-9CAB-4B54-8D58-EF032B293C44}">
      <dsp:nvSpPr>
        <dsp:cNvPr id="0" name=""/>
        <dsp:cNvSpPr/>
      </dsp:nvSpPr>
      <dsp:spPr>
        <a:xfrm>
          <a:off x="739070" y="2465408"/>
          <a:ext cx="1868249" cy="113384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rnd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Социальный компонент</a:t>
          </a:r>
          <a:endParaRPr lang="ru-RU" sz="1800" kern="1200" dirty="0"/>
        </a:p>
      </dsp:txBody>
      <dsp:txXfrm>
        <a:off x="772279" y="2498617"/>
        <a:ext cx="1801831" cy="1067428"/>
      </dsp:txXfrm>
    </dsp:sp>
    <dsp:sp modelId="{84AB03AE-287B-4A03-BB9A-C592ACF62769}">
      <dsp:nvSpPr>
        <dsp:cNvPr id="0" name=""/>
        <dsp:cNvSpPr/>
      </dsp:nvSpPr>
      <dsp:spPr>
        <a:xfrm rot="18000000">
          <a:off x="1991206" y="1607276"/>
          <a:ext cx="827834" cy="314635"/>
        </a:xfrm>
        <a:prstGeom prst="left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accent4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085597" y="1670203"/>
        <a:ext cx="639053" cy="188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AFE58-5108-43F6-8451-C0C0CBC2C998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41263-B26B-48E5-B5D2-F7DC6B8A9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9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1263-B26B-48E5-B5D2-F7DC6B8A910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65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E886ACF-BD27-4B6F-91C8-66CFA40927A3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81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4E45-254B-4D80-B870-0D10AF14C248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57C6-4FDC-4215-87EB-200DDF092756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2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DC2-410C-4F18-BD63-EA189A2C1C98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126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5B3-D409-428F-A0B8-02303F290A64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7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F2E1-9E4B-4E8C-8DEF-E491F66B2DCB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9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EC67-7E20-4C94-9DF1-717426650A15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364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0BDB-6DF6-43F4-BB86-3FE805D301C1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24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79F-98EE-4509-B699-E38DA74C3525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96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64E2-3ABC-47DD-A096-6C0C3BC782E7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5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2CFB-2DA9-4E5C-8B37-021000B5B8C5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64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D76B-5B3F-40D2-9965-FAE4FD5712F8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EDC-B627-47D7-AF24-59E78300B449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15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5BC-44BA-4E46-8C9F-A2C119E79DF4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13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87AF-56D7-4345-AD51-6C671CFC404B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8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6775-F53A-40AF-B5C4-FC2A3D0C62B6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5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969F-B2C9-4D24-8664-840BDC0B4B37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0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40F5C6-6845-4A94-8E53-5556638D39F6}" type="datetime1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7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jpeg"/><Relationship Id="rId7" Type="http://schemas.openxmlformats.org/officeDocument/2006/relationships/image" Target="../media/image48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918" y="5347504"/>
            <a:ext cx="8750461" cy="151049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i="1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Воспитатели: 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Мурсалиева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Сауле 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Бахитжановна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, вторая квалификационная  категория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Хилькевич Наталья Васильевна, первая квалификационная категория                     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Инструктор по физической культуре: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Дресвянникова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Надежда Владимировна,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                                             высшая квалификационная категория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    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5099" y="1724628"/>
            <a:ext cx="566001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  Конкурс </a:t>
            </a:r>
            <a:r>
              <a:rPr lang="ru-RU" sz="2800" b="1" i="1" dirty="0" err="1" smtClean="0">
                <a:solidFill>
                  <a:schemeClr val="accent4">
                    <a:lumMod val="75000"/>
                  </a:schemeClr>
                </a:solidFill>
              </a:rPr>
              <a:t>медиапрезентаций</a:t>
            </a:r>
            <a:endParaRPr lang="ru-RU" sz="28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«Наша дошкольная жизнь»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Номинация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«Растём здоровыми»</a:t>
            </a:r>
          </a:p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              </a:t>
            </a:r>
          </a:p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                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Тема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«Здоровье – богатство его сохраним,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      и к этому дару детей приобщим»</a:t>
            </a:r>
          </a:p>
          <a:p>
            <a:endParaRPr lang="ru-RU" sz="6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113495" y="487189"/>
            <a:ext cx="1934645" cy="1826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411775" y="2452227"/>
            <a:ext cx="1694627" cy="160020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178" y="-138896"/>
            <a:ext cx="2061750" cy="15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38492" y="166868"/>
            <a:ext cx="6099858" cy="522513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Дошкольное образовательное учреждение – </a:t>
            </a:r>
          </a:p>
          <a:p>
            <a:pPr algn="ctr"/>
            <a:r>
              <a:rPr lang="ru-RU" b="1" dirty="0" smtClean="0"/>
              <a:t>детский сад комбинированного вида № 35 «Теремок»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18391079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Формирование культуры ЗОЖ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7859" y="2245489"/>
            <a:ext cx="446782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Следует, ребята, знать</a:t>
            </a:r>
            <a:b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Нужно всем подольше спать.</a:t>
            </a:r>
            <a:b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Ну а утром не лениться–</a:t>
            </a:r>
            <a:b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На зарядку становиться!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Picture 2" descr="F:\гр.№3\IMG_72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1396">
            <a:off x="5789213" y="2437574"/>
            <a:ext cx="2607503" cy="2394162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гр.№3\IMG_72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16219">
            <a:off x="1112039" y="4008792"/>
            <a:ext cx="2656040" cy="2198256"/>
          </a:xfrm>
          <a:prstGeom prst="roundRect">
            <a:avLst>
              <a:gd name="adj" fmla="val 16667"/>
            </a:avLst>
          </a:prstGeom>
          <a:ln>
            <a:solidFill>
              <a:schemeClr val="accent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ФОТО дет.сад\DSC002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19" y="4023288"/>
            <a:ext cx="2428153" cy="2231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126645" y="2343611"/>
            <a:ext cx="1372988" cy="130780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38086" y="729205"/>
            <a:ext cx="49886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Чистить зубы, умываться,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И почаще улыбаться,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Закаляться , и тогда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Не страшна тебе хандра !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 descr="F:\гр.№3\IMG_73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4261">
            <a:off x="579832" y="2365586"/>
            <a:ext cx="2659964" cy="2085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3" descr="F:\гр.№3\IMG_73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28028">
            <a:off x="5764530" y="2769528"/>
            <a:ext cx="2614456" cy="2099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2" descr="F:\Изображение 8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963">
            <a:off x="2836702" y="4117517"/>
            <a:ext cx="2924842" cy="1804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6775943" y="851949"/>
            <a:ext cx="1660043" cy="156754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91787" y="751070"/>
            <a:ext cx="46645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Кушать овощи и фрукты,</a:t>
            </a:r>
            <a:b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Рыбу, 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молоко, продукты. </a:t>
            </a:r>
          </a:p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Вот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полезная еда,</a:t>
            </a:r>
            <a:b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Витаминами полна!</a:t>
            </a:r>
            <a:endParaRPr lang="ru-RU" sz="2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F:\Изображение 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653496"/>
            <a:ext cx="2586577" cy="2199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:\гр.№3\IMG_72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13" y="2515861"/>
            <a:ext cx="2714644" cy="22712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Изображение 8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85" y="4037584"/>
            <a:ext cx="2875792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6708400" y="635001"/>
            <a:ext cx="1694627" cy="16002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3457" y="706056"/>
            <a:ext cx="41205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На прогулку выходи,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Свежим воздухом дыши.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Только помни при уходе: 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Одеваться по погоде!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4" name="Picture 3" descr="F:\ФОТО дет.сад\DSC003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012" y="3217762"/>
            <a:ext cx="1839282" cy="2199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4" descr="F:\ФОТО дет.сад\DSC002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226" y="2616543"/>
            <a:ext cx="2646642" cy="2516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2" descr="F:\ФОТО дет.сад\DSC003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919" y="824969"/>
            <a:ext cx="2814901" cy="2103221"/>
          </a:xfrm>
          <a:prstGeom prst="rect">
            <a:avLst/>
          </a:prstGeom>
          <a:ln w="190500" cap="sq">
            <a:solidFill>
              <a:schemeClr val="accent5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317" y="3808071"/>
            <a:ext cx="2275840" cy="2175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7391747" y="103681"/>
            <a:ext cx="1655153" cy="156292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" name="Picture 5" descr="F:\Изображение 8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1884" y="4201610"/>
            <a:ext cx="2549086" cy="2002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Изображение 8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3800" y="3923817"/>
            <a:ext cx="2928397" cy="2205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7120" y="59492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Ну, а если уж случилось:</a:t>
            </a:r>
            <a:b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Разболеться получилось,</a:t>
            </a:r>
            <a:b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Знай, к врачу тебе пора.</a:t>
            </a:r>
            <a:b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Он поможет нам всегда!</a:t>
            </a:r>
            <a:endParaRPr lang="ru-RU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2" descr="G:\Фото\группа № 3 - 2010\у врача\IMG_27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329" y="1215342"/>
            <a:ext cx="2965017" cy="2078216"/>
          </a:xfrm>
          <a:prstGeom prst="rect">
            <a:avLst/>
          </a:prstGeom>
          <a:ln>
            <a:solidFill>
              <a:srgbClr val="FFFF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G:\Фото\группа № 3 - 2010\у врача\IMG_27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5079" y="2222339"/>
            <a:ext cx="2599246" cy="2164276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4692253" y="471287"/>
            <a:ext cx="1384164" cy="130703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Picture 2" descr="F:\Изображение 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502" y="1909468"/>
            <a:ext cx="2598444" cy="2106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Изображение 8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039" y="3946967"/>
            <a:ext cx="3025756" cy="2248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Изображение 8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095" y="3970116"/>
            <a:ext cx="3004376" cy="2219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86674" y="740781"/>
            <a:ext cx="535907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/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Сюжетно-ролевые игры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1147070" y="1943281"/>
            <a:ext cx="1712881" cy="16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1957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" name="Picture 4" descr="F:\Изображение 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620">
            <a:off x="3456464" y="2062403"/>
            <a:ext cx="2113118" cy="16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Изображение 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31" y="2565236"/>
            <a:ext cx="2463794" cy="2113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03labfsl6122020363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26" y="4102489"/>
            <a:ext cx="2712518" cy="2016224"/>
          </a:xfrm>
          <a:prstGeom prst="rect">
            <a:avLst/>
          </a:prstGeom>
          <a:ln w="38100">
            <a:solidFill>
              <a:srgbClr val="00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F:\Изображение 8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52" y="2076022"/>
            <a:ext cx="2488305" cy="1866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86674" y="740781"/>
            <a:ext cx="535907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/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 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Дидактические игры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7078794" y="4776051"/>
            <a:ext cx="1694627" cy="16002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" name="Picture 3" descr="F:\Изображение 8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430044" y="1477644"/>
            <a:ext cx="2358283" cy="2101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:\гр.№3\IMG_72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3229" y="3912242"/>
            <a:ext cx="2233251" cy="2272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Изображение 8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11" y="1421240"/>
            <a:ext cx="2078622" cy="22247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309" y="3983140"/>
            <a:ext cx="2685889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F:\Изображение 8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43" y="1153123"/>
            <a:ext cx="226774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4" descr="F:\Изображение 8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620">
            <a:off x="741570" y="3961748"/>
            <a:ext cx="1880509" cy="14749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1145893" y="590309"/>
            <a:ext cx="694481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Предметно-развивающая среда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61016" y="234381"/>
            <a:ext cx="1040082" cy="98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3479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715" y="903762"/>
            <a:ext cx="6798735" cy="130386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Формы взаимодействия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ДОУ и семьи 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88825" y="2397156"/>
            <a:ext cx="519124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Lucida Sans Unicode" pitchFamily="34" charset="0"/>
              </a:rPr>
              <a:t>ИНФОРМАЦИОННО-НАГЛЯДНЫЕ (информационные материалы на стендах, папки-передвижки, рекомендации, выставки детских работ, выставки фотографий)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Lucida Sans Unicode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671" y="3650242"/>
            <a:ext cx="4572000" cy="923330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КОЛЛЕКТИВНЫЕ (родительские собрания, конференции, круглые столы, тематические консультации, семинары)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1423" y="4587395"/>
            <a:ext cx="51796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ИНДИВИДУАЛЬНЫЕ (беседа, консультация)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6095" y="4991333"/>
            <a:ext cx="480928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ДОСУГОВЫЕ (совместные праздники, досуги, участие в походах, экскурсиях, прогулках)</a:t>
            </a:r>
            <a:endParaRPr lang="ru-RU" b="1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6025" y="5626894"/>
            <a:ext cx="492502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ПОЗНАВАТЕЛЬНЫЕ (семинар-практикум, родительский клуб,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8" charset="0"/>
              </a:rPr>
              <a:t>педаго-гическая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 гостиная)</a:t>
            </a:r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9" name="Picture 2" descr="F:\Изображение 8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593" y="1932972"/>
            <a:ext cx="1837859" cy="1541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7110721" y="531219"/>
            <a:ext cx="1547321" cy="146110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Источники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84790" y="2527498"/>
            <a:ext cx="6481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Голицына Н.С.,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Шумова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И.М. Воспитание основ здорового образа жизни у детей. – М., 2007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73215" y="4714717"/>
            <a:ext cx="6435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Шорыгина Т.А. Беседы о здоровье. Методическое пособие. – М., 2004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4239" y="5327777"/>
            <a:ext cx="4363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Фотографии из личного архива авторов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5769" y="3732400"/>
            <a:ext cx="6418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Маханёва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М.Д. Воспитание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ребёнка. Пособие для практических работников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–М.,1997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7939" y="3117012"/>
            <a:ext cx="6088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В.А. Растём здоровыми. Пособие для воспитателей, родителей, инструкторов ФК – М.,2002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4790" y="4343928"/>
            <a:ext cx="618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Тарасова Т.А. Материал лекций – ЧИППКРО, 2011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6485688" y="4755979"/>
            <a:ext cx="1547321" cy="1461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519074" y="525741"/>
            <a:ext cx="1626230" cy="153561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966" y="402772"/>
            <a:ext cx="8762034" cy="1287132"/>
          </a:xfrm>
          <a:prstGeom prst="rect">
            <a:avLst/>
          </a:prstGeom>
          <a:blipFill dpi="0" rotWithShape="1">
            <a:blip r:embed="rId3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«Я не боюсь еще и еще раз повторить: забота о здоровье ребенка – это важнейший труд воспитателя» В.А.Сухомлинский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1" y="1840375"/>
            <a:ext cx="6414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3200" spc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197" y="1082086"/>
            <a:ext cx="601091" cy="5675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29349">
            <a:off x="399337" y="1644620"/>
            <a:ext cx="3163822" cy="2612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7170">
            <a:off x="5332197" y="2460680"/>
            <a:ext cx="3368876" cy="27025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154" y="3962164"/>
            <a:ext cx="3429024" cy="23166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86374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8042903" y="65153"/>
            <a:ext cx="1040082" cy="9821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4790" y="1435262"/>
            <a:ext cx="6481822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ahoma" pitchFamily="34" charset="0"/>
              </a:rPr>
              <a:t>                   БЛАГОДАРИМ</a:t>
            </a:r>
          </a:p>
          <a:p>
            <a:pPr algn="ctr" eaLnBrk="0" hangingPunct="0"/>
            <a:r>
              <a:rPr lang="ru-RU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ahoma" pitchFamily="34" charset="0"/>
              </a:rPr>
              <a:t>ЗА ВНИМАНИЕ!</a:t>
            </a:r>
          </a:p>
          <a:p>
            <a:pPr algn="ctr" eaLnBrk="0" hangingPunct="0"/>
            <a:endParaRPr lang="ru-RU" sz="5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6801002" y="3988971"/>
            <a:ext cx="1694627" cy="16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434925" y="261830"/>
            <a:ext cx="1694627" cy="16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95402" y="5398682"/>
            <a:ext cx="1626230" cy="153561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0" hangingPunct="0"/>
            <a:r>
              <a:rPr lang="ru-RU" sz="3200" b="1" dirty="0" smtClean="0">
                <a:ln w="11430"/>
                <a:solidFill>
                  <a:schemeClr val="accent4">
                    <a:lumMod val="75000"/>
                  </a:schemeClr>
                </a:solidFill>
                <a:latin typeface="+mn-lt"/>
              </a:rPr>
              <a:t>АКТУАЛЬНОСТЬ ПРОБЛЕМЫ</a:t>
            </a:r>
            <a:endParaRPr lang="ru-RU" sz="3200" b="1" dirty="0">
              <a:ln w="11430"/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2326511"/>
            <a:ext cx="6798736" cy="360862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eaLnBrk="0" hangingPunct="0">
              <a:buNone/>
            </a:pPr>
            <a:r>
              <a:rPr lang="ru-RU" sz="29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              Актуальность проблемы сохранения здоровья очевидна: среда существования современного человека становится все более техногенной, экологическая обстановка ухудшается, привычки людей изменяются . Особенно остро эти проблемы стоят в больших городах. Поэтому задача сохранения и укрепления здоровья детей была и будет приоритетной в деятельности любого дошкольного учреждения. </a:t>
            </a:r>
            <a:br>
              <a:rPr lang="ru-RU" sz="29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9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Здоровье рассматривается как полное физическое, социальное  и психическое благополучие, как гармоничное состояние организма, которое позволяет человеку быть активным в своей жизни, добиваться успехов в различной деятельности.</a:t>
            </a:r>
          </a:p>
          <a:p>
            <a:pPr eaLnBrk="0" hangingPunct="0">
              <a:buNone/>
            </a:pPr>
            <a:r>
              <a:rPr lang="ru-RU" sz="29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               Для достижения гармонии с природой и самим собой необходимо учиться заботится о своем здоровье с детства. Очень важным на сегодняшний день является формирование у детей дошкольного возраста понятий, мотивов и убеждений в необходимости сохранения своего здоровья и укрепления его с помощью приобщения к здоровому образу жизни.</a:t>
            </a:r>
            <a:endParaRPr lang="ru-RU" sz="29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7385379" y="1123882"/>
            <a:ext cx="1187986" cy="112179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Компоненты здоровья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1431403" y="2442257"/>
          <a:ext cx="6381508" cy="3472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354" y="4537832"/>
            <a:ext cx="1847578" cy="1455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908" y="2318923"/>
            <a:ext cx="2124427" cy="1593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F:\Изображение 85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3" y="4370887"/>
            <a:ext cx="1853700" cy="1590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:\Изображение 81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99596" y="2386383"/>
            <a:ext cx="2013994" cy="1549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811513" y="440187"/>
            <a:ext cx="1369101" cy="129281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16014" y="861272"/>
            <a:ext cx="5168097" cy="1292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cs typeface="Mangal" pitchFamily="2"/>
              </a:rPr>
              <a:t>ФИЗИЧЕСКИЙ КОМПОНЕНТ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cs typeface="Mangal" pitchFamily="2"/>
            </a:endParaRPr>
          </a:p>
          <a:p>
            <a:pPr lvl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    характеризуется уровнем физического развития, отношением к своему здоровью как к великой ценности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93671" y="2659559"/>
            <a:ext cx="5480613" cy="15388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ПСИХОЛОГИЧЕСКИЙ КОМПОНЕНТ</a:t>
            </a: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включает в себя личностные категории, а также характеризуется уровнем развития психических процессов со степенью регуляции эмоционально-волевой сферы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8692" y="4627257"/>
            <a:ext cx="4959753" cy="15388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   КОМПОНЕНТ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определяет степень социальной адаптации человека в обществе, наличием предпосылок к всесторонней активности в окружающей среде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6597117" y="4678036"/>
            <a:ext cx="1567258" cy="1479929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Условия, формирующие ЗОЖ дошкольника </a:t>
            </a:r>
            <a:endParaRPr lang="ru-RU" b="1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3418" y="2527100"/>
            <a:ext cx="618666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ЭКОЛОГИЧЕСКИЕ И ГИГИЕНИЧЕСКИЕ УСЛОВИЯ, СОБЛЮДЕНИЕ  САН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ПиН</a:t>
            </a:r>
            <a:endParaRPr lang="ru-RU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6051" y="3335064"/>
            <a:ext cx="4716697" cy="3688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5162" tIns="17780" rIns="99568" bIns="1778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b="1" kern="1200" dirty="0" smtClean="0">
                <a:solidFill>
                  <a:srgbClr val="336600"/>
                </a:solidFill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336600"/>
                </a:solidFill>
                <a:cs typeface="Times New Roman" pitchFamily="18" charset="0"/>
              </a:rPr>
              <a:t>РАЦИОНАЛЬНОЕ </a:t>
            </a:r>
            <a:r>
              <a:rPr lang="ru-RU" b="1" kern="1200" dirty="0" smtClean="0">
                <a:solidFill>
                  <a:srgbClr val="336600"/>
                </a:solidFill>
                <a:cs typeface="Times New Roman" pitchFamily="18" charset="0"/>
              </a:rPr>
              <a:t>ПИТАНИЕ</a:t>
            </a:r>
            <a:endParaRPr lang="ru-RU" b="1" kern="1200" dirty="0">
              <a:solidFill>
                <a:srgbClr val="336600"/>
              </a:solidFill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744395" y="5001293"/>
            <a:ext cx="4629903" cy="1149621"/>
            <a:chOff x="-57873" y="1979161"/>
            <a:chExt cx="4629903" cy="114962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1979161"/>
              <a:ext cx="4572030" cy="2815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-57873" y="2847262"/>
              <a:ext cx="4572030" cy="2815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5162" tIns="17780" rIns="99568" bIns="1778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b="1" kern="1200" dirty="0" smtClean="0">
                  <a:solidFill>
                    <a:srgbClr val="006666"/>
                  </a:solidFill>
                  <a:cs typeface="Times New Roman" pitchFamily="18" charset="0"/>
                </a:rPr>
                <a:t>ПСИХОЛОГИЧЕСКИЙ КОМФОРТ</a:t>
              </a:r>
              <a:endParaRPr lang="ru-RU" b="1" kern="1200" dirty="0">
                <a:solidFill>
                  <a:srgbClr val="006666"/>
                </a:solidFill>
                <a:cs typeface="Times New Roman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555583" y="5050777"/>
            <a:ext cx="684063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АДЕКВАТНАЯ ОСОБЕННОСТЯМ ЗДОРОВЬЯ КАЖДОГО РЕБЕНКА СИСТЕМА ЗАКАЛИВАНИЯ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12648" y="4286116"/>
            <a:ext cx="5578998" cy="581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5162" tIns="17780" rIns="99568" bIns="1778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b="1" kern="1200" dirty="0" smtClean="0">
                <a:solidFill>
                  <a:srgbClr val="336600"/>
                </a:solidFill>
                <a:cs typeface="Times New Roman" pitchFamily="18" charset="0"/>
              </a:rPr>
              <a:t>ОПТИМАЛЬНЫЙ ДВИГАТЕЛЬНЫЙ РЕЖИМ</a:t>
            </a:r>
            <a:endParaRPr lang="ru-RU" b="1" kern="1200" dirty="0">
              <a:solidFill>
                <a:srgbClr val="336600"/>
              </a:solidFill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7119858" y="1688035"/>
            <a:ext cx="1646687" cy="155493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02183" y="3811556"/>
            <a:ext cx="4020287" cy="368835"/>
          </a:xfrm>
          <a:prstGeom prst="rect">
            <a:avLst/>
          </a:prstGeom>
          <a:solidFill>
            <a:srgbClr val="FFC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5162" tIns="17780" rIns="99568" bIns="1778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b="1" kern="1200" dirty="0" smtClean="0">
                <a:solidFill>
                  <a:srgbClr val="336600"/>
                </a:solidFill>
                <a:cs typeface="Times New Roman" pitchFamily="18" charset="0"/>
              </a:rPr>
              <a:t>        ГИБКИЙ </a:t>
            </a:r>
            <a:r>
              <a:rPr lang="ru-RU" b="1" dirty="0" smtClean="0">
                <a:solidFill>
                  <a:srgbClr val="336600"/>
                </a:solidFill>
                <a:cs typeface="Times New Roman" pitchFamily="18" charset="0"/>
              </a:rPr>
              <a:t>РЕЖИМ ДНЯ</a:t>
            </a:r>
            <a:endParaRPr lang="ru-RU" b="1" kern="1200" dirty="0">
              <a:solidFill>
                <a:srgbClr val="3366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Классификация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здоровьесберегающих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технологий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6527" y="2442259"/>
            <a:ext cx="7222602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1.Медико-гигиенические.</a:t>
            </a:r>
          </a:p>
          <a:p>
            <a:pPr lvl="0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2.Физкультурно- оздоровительные:</a:t>
            </a:r>
          </a:p>
          <a:p>
            <a:pPr lvl="1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- Тренировка физических качеств у детей (сила, выносливость, ловкость, быстрота, гибкость)</a:t>
            </a:r>
          </a:p>
          <a:p>
            <a:pPr lvl="1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- Закаливание </a:t>
            </a:r>
          </a:p>
          <a:p>
            <a:pPr lvl="1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- Двигательный режим</a:t>
            </a:r>
          </a:p>
          <a:p>
            <a:pPr lvl="0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       - Экологические (использование ресурсов природы)</a:t>
            </a:r>
          </a:p>
          <a:p>
            <a:pPr lvl="0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3.Технологии, обеспечивающие безопасность жизнедеятельности.</a:t>
            </a:r>
          </a:p>
          <a:p>
            <a:pPr lvl="0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Здоровьесберегающие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образовательные технологии (профилактика заболевания)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6919156" y="4756959"/>
            <a:ext cx="1548229" cy="164343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Задачи образовательных областей по формированию основ ЗОЖ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2906" y="2453831"/>
            <a:ext cx="1794076" cy="307886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«Здоровье»</a:t>
            </a:r>
          </a:p>
          <a:p>
            <a:pPr algn="ctr"/>
            <a:r>
              <a:rPr lang="ru-RU" sz="1400" dirty="0" smtClean="0"/>
              <a:t>Сохранение и укрепление физического и психического здоровья детей; воспитание культурно-гигиенических навыков; формирование начальных представлений о ЗОЖ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92728" y="2777924"/>
            <a:ext cx="1794076" cy="31135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«Физическая культура»</a:t>
            </a:r>
          </a:p>
          <a:p>
            <a:pPr algn="ctr"/>
            <a:r>
              <a:rPr lang="ru-RU" sz="1400" dirty="0" smtClean="0"/>
              <a:t>Развитие физических качеств; накопление и обогащение двигательного опыта детей; формирование потребности в двигательной активности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02552" y="2789498"/>
            <a:ext cx="1886673" cy="310201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«Безопасность»</a:t>
            </a:r>
            <a:endParaRPr lang="ru-RU" sz="1400" u="sng" dirty="0" smtClean="0"/>
          </a:p>
          <a:p>
            <a:pPr algn="ctr"/>
            <a:r>
              <a:rPr lang="ru-RU" sz="1400" dirty="0" smtClean="0"/>
              <a:t>Формирование представлений об опасных для человека ситуациях и способах поведения в них; приобщение к правилам безопасного поведения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93397" y="2442258"/>
            <a:ext cx="1956122" cy="31483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«Социализация»</a:t>
            </a:r>
          </a:p>
          <a:p>
            <a:pPr algn="ctr"/>
            <a:endParaRPr lang="ru-RU" u="sng" dirty="0" smtClean="0"/>
          </a:p>
          <a:p>
            <a:pPr algn="ctr"/>
            <a:endParaRPr lang="ru-RU" u="sng" dirty="0" smtClean="0"/>
          </a:p>
          <a:p>
            <a:pPr algn="ctr"/>
            <a:r>
              <a:rPr lang="ru-RU" sz="1400" dirty="0" smtClean="0"/>
              <a:t>Приобщение к элементарным общепринятым нормам и правилам </a:t>
            </a:r>
            <a:r>
              <a:rPr lang="ru-RU" sz="1400" dirty="0" err="1" smtClean="0"/>
              <a:t>взаимооотношения</a:t>
            </a:r>
            <a:r>
              <a:rPr lang="ru-RU" sz="1400" dirty="0" smtClean="0"/>
              <a:t> со сверстниками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82820" y="5436495"/>
            <a:ext cx="1411734" cy="133307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544010"/>
            <a:ext cx="6798735" cy="163203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Модель взаимодействия воспитателя и специалистов ДОУ по формированию основ ЗОЖ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185382" y="1688298"/>
            <a:ext cx="1694627" cy="1600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5717" y="5231756"/>
            <a:ext cx="3183037" cy="10995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Инструктор по ФК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Развитие физических качеств; формирование потребности в двигательной активности </a:t>
            </a:r>
            <a:endParaRPr lang="ru-RU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2825" y="3611302"/>
            <a:ext cx="2083443" cy="15741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err="1" smtClean="0">
                <a:solidFill>
                  <a:schemeClr val="accent1">
                    <a:lumMod val="50000"/>
                  </a:schemeClr>
                </a:solidFill>
              </a:rPr>
              <a:t>Муз.руководитель</a:t>
            </a:r>
            <a:endParaRPr lang="ru-RU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узыкотерапия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7651" y="3599728"/>
            <a:ext cx="1898249" cy="15973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Врач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Система профилактики заболеваний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5085" y="2372811"/>
            <a:ext cx="2824222" cy="11921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Воспитатель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формирование начальных представлений о ЗОЖ</a:t>
            </a:r>
            <a:endParaRPr lang="ru-RU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четверенная стрелка 12"/>
          <p:cNvSpPr/>
          <p:nvPr/>
        </p:nvSpPr>
        <p:spPr>
          <a:xfrm>
            <a:off x="3229337" y="3761772"/>
            <a:ext cx="3020991" cy="1331089"/>
          </a:xfrm>
          <a:prstGeom prst="quadArrow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6c7f822882db8cdfa1553c678aa4f5dca576e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444</TotalTime>
  <Words>620</Words>
  <Application>Microsoft Office PowerPoint</Application>
  <PresentationFormat>Экран (4:3)</PresentationFormat>
  <Paragraphs>114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Натуральные материалы</vt:lpstr>
      <vt:lpstr>Презентация PowerPoint</vt:lpstr>
      <vt:lpstr>Презентация PowerPoint</vt:lpstr>
      <vt:lpstr>АКТУАЛЬНОСТЬ ПРОБЛЕМЫ</vt:lpstr>
      <vt:lpstr>Компоненты здоровья</vt:lpstr>
      <vt:lpstr>Презентация PowerPoint</vt:lpstr>
      <vt:lpstr>Условия, формирующие ЗОЖ дошкольника </vt:lpstr>
      <vt:lpstr>Классификация здоровьесберегающих технологий</vt:lpstr>
      <vt:lpstr>Задачи образовательных областей по формированию основ ЗОЖ</vt:lpstr>
      <vt:lpstr>Модель взаимодействия воспитателя и специалистов ДОУ по формированию основ ЗОЖ</vt:lpstr>
      <vt:lpstr>Формирование культуры ЗОЖ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взаимодействия  ДОУ и семьи </vt:lpstr>
      <vt:lpstr>Источники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Admin</cp:lastModifiedBy>
  <cp:revision>58</cp:revision>
  <dcterms:created xsi:type="dcterms:W3CDTF">2013-02-04T11:34:54Z</dcterms:created>
  <dcterms:modified xsi:type="dcterms:W3CDTF">2015-10-19T09:42:04Z</dcterms:modified>
</cp:coreProperties>
</file>