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66"/>
    <a:srgbClr val="0033CC"/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1E236-C598-4F13-BB2C-904856057DE3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5CA97-0AEE-421C-B21C-F485CD77A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1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5CA97-0AEE-421C-B21C-F485CD77A1F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48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5CA97-0AEE-421C-B21C-F485CD77A1F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45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2355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23556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7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8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9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0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1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2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63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5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6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7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8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569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23570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1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2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7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23574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5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6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77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3578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9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0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81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3582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3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4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85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3586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7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8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89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0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1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2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3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4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5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96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9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9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FE8D093-EE1E-452E-8D76-D86182CB406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359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360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D6939-757C-46E4-AC78-6588972ECA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59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F1C66-8319-4032-AF76-B7E184B19E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40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F6EA9F-B986-4916-BC1D-AF6714E3E9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8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73D566-60DA-4F6D-9461-F83B94B447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416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896515E-FCAD-40A7-90B7-55D4326190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7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507F9-2BE4-4D96-8283-39B599BB14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4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22665-5ABE-43E0-BC32-7764355754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01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4710F-D2FC-4212-91DD-0AB0E735E6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9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6D39F-EEA7-4779-BFE6-AC44DA9722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60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69F2F-6B68-4E74-8A6C-37DCB9BCA2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5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CF280-858D-4B56-A4D3-37163DD4D8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1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9C691-F6CB-4794-B1AB-AD31D02807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67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F20D9-F418-40C7-A1F3-12C429C311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22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253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32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253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3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3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253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543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254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4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4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2547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2548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9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5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255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55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255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5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7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7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7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2257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257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55C577-85D5-489D-B7B2-840CFACCBDB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988840"/>
            <a:ext cx="8108950" cy="2544763"/>
          </a:xfrm>
        </p:spPr>
        <p:txBody>
          <a:bodyPr/>
          <a:lstStyle/>
          <a:p>
            <a:r>
              <a:rPr lang="ru-RU" sz="5900" dirty="0" smtClean="0">
                <a:solidFill>
                  <a:srgbClr val="0033CC"/>
                </a:solidFill>
                <a:latin typeface="Georgia" pitchFamily="18" charset="0"/>
              </a:rPr>
              <a:t>Знакомство родителей с видами театра в ДОУ</a:t>
            </a:r>
            <a:endParaRPr lang="ru-RU" dirty="0">
              <a:solidFill>
                <a:srgbClr val="0033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Театр-топотушки</a:t>
            </a:r>
          </a:p>
        </p:txBody>
      </p:sp>
      <p:pic>
        <p:nvPicPr>
          <p:cNvPr id="41990" name="Picture 6" descr="avgust_2011_02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8225" y="3903663"/>
            <a:ext cx="3533775" cy="2620962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98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981075"/>
            <a:ext cx="4038600" cy="5075238"/>
          </a:xfrm>
        </p:spPr>
        <p:txBody>
          <a:bodyPr/>
          <a:lstStyle/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Помогает расширять словарный запас, подключая слуховое и тактильное восприятие;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Знакомит с народным творчеством;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Обучает навыкам общения, игры, счета.</a:t>
            </a:r>
          </a:p>
        </p:txBody>
      </p:sp>
      <p:pic>
        <p:nvPicPr>
          <p:cNvPr id="41992" name="Picture 8" descr="avgust_2011_02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052513"/>
            <a:ext cx="3589338" cy="2698750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Театр на перчатке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4038600" cy="5949950"/>
          </a:xfrm>
        </p:spPr>
        <p:txBody>
          <a:bodyPr/>
          <a:lstStyle/>
          <a:p>
            <a:r>
              <a:rPr lang="ru-RU" sz="2400" b="1">
                <a:solidFill>
                  <a:srgbClr val="000000"/>
                </a:solidFill>
                <a:latin typeface="Georgia" pitchFamily="18" charset="0"/>
              </a:rPr>
              <a:t>Оказывает потрясающее терапевтическое воздействие: помогает бороться с нарушениями речи, неврозами;</a:t>
            </a:r>
          </a:p>
          <a:p>
            <a:r>
              <a:rPr lang="ru-RU" sz="2400" b="1">
                <a:solidFill>
                  <a:srgbClr val="000000"/>
                </a:solidFill>
                <a:latin typeface="Georgia" pitchFamily="18" charset="0"/>
              </a:rPr>
              <a:t>Помогает справиться с переживаниями, страхами;</a:t>
            </a:r>
          </a:p>
          <a:p>
            <a:r>
              <a:rPr lang="ru-RU" sz="2400" b="1">
                <a:solidFill>
                  <a:srgbClr val="000000"/>
                </a:solidFill>
                <a:latin typeface="Georgia" pitchFamily="18" charset="0"/>
              </a:rPr>
              <a:t>Перчаточная кукла передает весь спектр эмоций, которые испытывают дети.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0768"/>
            <a:ext cx="4464496" cy="4824536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Театр кукол Би-ба-бо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   </a:t>
            </a:r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Посредством куклы, одетой на руку, дети говорят о своих переживаниях, тревогах и радостях, поскольку полностью отождествляют себя( свою руку) с куклой.</a:t>
            </a:r>
          </a:p>
        </p:txBody>
      </p:sp>
      <p:pic>
        <p:nvPicPr>
          <p:cNvPr id="46086" name="Picture 6" descr="p107056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76872"/>
            <a:ext cx="4512500" cy="3384376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Объект 1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333375"/>
            <a:ext cx="8243887" cy="1366838"/>
          </a:xfrm>
        </p:spPr>
        <p:txBody>
          <a:bodyPr/>
          <a:lstStyle/>
          <a:p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>При игре в кукольный театр, используя куклы Би-ба-бо, невозможно играть молча!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068888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 </a:t>
            </a:r>
            <a:r>
              <a:rPr lang="ru-RU" sz="3600" b="1">
                <a:solidFill>
                  <a:srgbClr val="000000"/>
                </a:solidFill>
                <a:latin typeface="Georgia" pitchFamily="18" charset="0"/>
              </a:rPr>
              <a:t>Поэтому именно эти куклы часто используют в своей работе логопеды, психологи и педагоги!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6"/>
            <a:ext cx="3328331" cy="4456113"/>
          </a:xfrm>
          <a:scene3d>
            <a:camera prst="orthographicFront"/>
            <a:lightRig rig="threePt" dir="t"/>
          </a:scene3d>
          <a:sp3d contourW="50800">
            <a:contourClr>
              <a:srgbClr val="FF33CC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2246312"/>
          </a:xfrm>
        </p:spPr>
        <p:txBody>
          <a:bodyPr/>
          <a:lstStyle/>
          <a:p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>Игра-драматизация</a:t>
            </a:r>
            <a:br>
              <a:rPr lang="ru-RU" sz="4000" b="1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2800">
                <a:latin typeface="Georgia" pitchFamily="18" charset="0"/>
              </a:rPr>
              <a:t>Самый «разговорный»</a:t>
            </a:r>
            <a:br>
              <a:rPr lang="ru-RU" sz="2800">
                <a:latin typeface="Georgia" pitchFamily="18" charset="0"/>
              </a:rPr>
            </a:br>
            <a:r>
              <a:rPr lang="ru-RU" sz="2800">
                <a:latin typeface="Georgia" pitchFamily="18" charset="0"/>
              </a:rPr>
              <a:t>вид театрализованной</a:t>
            </a:r>
            <a:br>
              <a:rPr lang="ru-RU" sz="2800">
                <a:latin typeface="Georgia" pitchFamily="18" charset="0"/>
              </a:rPr>
            </a:br>
            <a:r>
              <a:rPr lang="ru-RU" sz="2800">
                <a:latin typeface="Georgia" pitchFamily="18" charset="0"/>
              </a:rPr>
              <a:t>деятельности.</a:t>
            </a:r>
            <a:br>
              <a:rPr lang="ru-RU" sz="2800">
                <a:latin typeface="Georgia" pitchFamily="18" charset="0"/>
              </a:rPr>
            </a:br>
            <a:endParaRPr lang="ru-RU" sz="2800">
              <a:latin typeface="Georgia" pitchFamily="18" charset="0"/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748712" cy="48688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Целостное воздействие на личность ребенка: его раскрепощение, самостоятельное творчество, развитие ведущих психических процессов;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Способствует самопознанию и самовыражению личности;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Создает условия для социализации, усиливая адаптационные способности, корректирует коммуникативные качества, помогает осознанию чувства удовлетворения, радости, успешности.</a:t>
            </a:r>
          </a:p>
          <a:p>
            <a:pPr>
              <a:lnSpc>
                <a:spcPct val="90000"/>
              </a:lnSpc>
            </a:pPr>
            <a:endParaRPr lang="ru-RU" sz="2800" b="1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957387"/>
          </a:xfrm>
        </p:spPr>
        <p:txBody>
          <a:bodyPr/>
          <a:lstStyle/>
          <a:p>
            <a:r>
              <a:rPr lang="ru-RU" sz="2800" b="1">
                <a:solidFill>
                  <a:srgbClr val="FF0066"/>
                </a:solidFill>
                <a:latin typeface="Georgia" pitchFamily="18" charset="0"/>
              </a:rPr>
              <a:t>Ни один другой вид театрализованной деятельности  так не способствует развитию артистизма, выразительности движений и речи, как игра-драматизация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7921978" cy="431209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03188"/>
            <a:ext cx="8964612" cy="1314450"/>
          </a:xfrm>
        </p:spPr>
        <p:txBody>
          <a:bodyPr/>
          <a:lstStyle/>
          <a:p>
            <a:r>
              <a:rPr lang="ru-RU" sz="5400" b="1">
                <a:solidFill>
                  <a:srgbClr val="FF0066"/>
                </a:solidFill>
                <a:latin typeface="Georgia" pitchFamily="18" charset="0"/>
              </a:rPr>
              <a:t>Театрализованная деятельность-это…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686800" cy="5256212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b="1">
                <a:solidFill>
                  <a:srgbClr val="0000CC"/>
                </a:solidFill>
                <a:latin typeface="Georgia" pitchFamily="18" charset="0"/>
              </a:rPr>
              <a:t>   …не просто игра!</a:t>
            </a:r>
          </a:p>
          <a:p>
            <a:pPr>
              <a:buFontTx/>
              <a:buNone/>
            </a:pPr>
            <a:r>
              <a:rPr lang="ru-RU" sz="4400" b="1">
                <a:solidFill>
                  <a:srgbClr val="0000CC"/>
                </a:solidFill>
                <a:latin typeface="Georgia" pitchFamily="18" charset="0"/>
              </a:rPr>
              <a:t>   Это прекрасное средство для интенсивного развития речи детей, обогащения словаря, развития мышления, воображения, творческих способностей.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0"/>
            <a:ext cx="9720263" cy="1417638"/>
          </a:xfrm>
        </p:spPr>
        <p:txBody>
          <a:bodyPr/>
          <a:lstStyle/>
          <a:p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>На что направлена театрализованная деятельность?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713788" cy="5445125"/>
          </a:xfrm>
        </p:spPr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На развитие у ее участников ощущений, чувств, эмоций;</a:t>
            </a:r>
          </a:p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На развитие мышления, воображения, внимания, памяти;</a:t>
            </a:r>
          </a:p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На развитие фантазии;</a:t>
            </a:r>
          </a:p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На формирование волевых качеств;</a:t>
            </a:r>
          </a:p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На развитие многих навыков и умений(речевых, коммуникатив-ных, организаторских, двигательных и т.д.)</a:t>
            </a:r>
          </a:p>
          <a:p>
            <a:endParaRPr lang="ru-RU" b="1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3188"/>
            <a:ext cx="9144000" cy="1093787"/>
          </a:xfrm>
        </p:spPr>
        <p:txBody>
          <a:bodyPr/>
          <a:lstStyle/>
          <a:p>
            <a:r>
              <a:rPr lang="ru-RU" sz="3600" b="1">
                <a:solidFill>
                  <a:srgbClr val="FF0066"/>
                </a:solidFill>
                <a:latin typeface="Georgia" pitchFamily="18" charset="0"/>
              </a:rPr>
              <a:t>Влияние театрализованной игры на развитие речи ребенка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80400" cy="5543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>
                <a:solidFill>
                  <a:srgbClr val="0000CC"/>
                </a:solidFill>
                <a:latin typeface="Georgia" pitchFamily="18" charset="0"/>
              </a:rPr>
              <a:t>Театрализованная игра: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CC"/>
                </a:solidFill>
                <a:latin typeface="Georgia" pitchFamily="18" charset="0"/>
              </a:rPr>
              <a:t>Стимулирует активную речь за счет расширения словарного запаса;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CC"/>
                </a:solidFill>
                <a:latin typeface="Georgia" pitchFamily="18" charset="0"/>
              </a:rPr>
              <a:t>Ребенок усваивает богатство родного языка, его выразительные средства(динамику, темп, интонацию и др.);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CC"/>
                </a:solidFill>
                <a:latin typeface="Georgia" pitchFamily="18" charset="0"/>
              </a:rPr>
              <a:t>Совершенствует артикуляционный аппарат;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CC"/>
                </a:solidFill>
                <a:latin typeface="Georgia" pitchFamily="18" charset="0"/>
              </a:rPr>
              <a:t>Формируется диалогическая, эмоционально насыщенная, выразительная речь.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Речь ребенка и различные виды театра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4787900" cy="56610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0000CC"/>
                </a:solidFill>
                <a:latin typeface="Georgia" pitchFamily="18" charset="0"/>
              </a:rPr>
              <a:t>Пальчиковый    театр</a:t>
            </a:r>
          </a:p>
          <a:p>
            <a:pPr>
              <a:buFontTx/>
              <a:buNone/>
            </a:pP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*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Способствует развитию речи, внимания, памяти;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FF0066"/>
                </a:solidFill>
                <a:latin typeface="Georgia" pitchFamily="18" charset="0"/>
              </a:rPr>
              <a:t>*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формирует пространственные представления;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FF0066"/>
                </a:solidFill>
                <a:latin typeface="Georgia" pitchFamily="18" charset="0"/>
              </a:rPr>
              <a:t>*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развивает ловкость, точность, выразительность, координацию движений;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FF0066"/>
                </a:solidFill>
                <a:latin typeface="Georgia" pitchFamily="18" charset="0"/>
              </a:rPr>
              <a:t>*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 повышает работоспособность, тонус коры головного мозга.</a:t>
            </a:r>
          </a:p>
        </p:txBody>
      </p:sp>
      <p:pic>
        <p:nvPicPr>
          <p:cNvPr id="25606" name="Picture 6" descr="1344778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7300" y="1628775"/>
            <a:ext cx="3681413" cy="4464050"/>
          </a:xfrm>
          <a:prstGeom prst="rect">
            <a:avLst/>
          </a:prstGeom>
          <a:ln w="57150"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7" name="Rectangle 19"/>
          <p:cNvSpPr>
            <a:spLocks noGrp="1" noChangeArrowheads="1"/>
          </p:cNvSpPr>
          <p:nvPr>
            <p:ph type="title"/>
          </p:nvPr>
        </p:nvSpPr>
        <p:spPr>
          <a:xfrm>
            <a:off x="442913" y="-100013"/>
            <a:ext cx="8243887" cy="100013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27662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0"/>
            <a:ext cx="4038600" cy="659765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/>
              <a:t>   </a:t>
            </a:r>
            <a:r>
              <a:rPr lang="ru-RU" b="1">
                <a:solidFill>
                  <a:srgbClr val="000000"/>
                </a:solidFill>
                <a:latin typeface="Georgia" pitchFamily="18" charset="0"/>
              </a:rPr>
              <a:t>Стимулирование кончиков пальцев, движение кистями рук, игра с пальцами ускоряют процесс речевого и умственного развития </a:t>
            </a:r>
          </a:p>
        </p:txBody>
      </p:sp>
      <p:pic>
        <p:nvPicPr>
          <p:cNvPr id="27666" name="Picture 18" descr="2f42a6478b6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88913"/>
            <a:ext cx="3425825" cy="3130550"/>
          </a:xfrm>
          <a:prstGeom prst="rect">
            <a:avLst/>
          </a:prstGeom>
          <a:ln w="57150">
            <a:solidFill>
              <a:srgbClr val="FF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69" name="Picture 21" descr="repka_finger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3573463"/>
            <a:ext cx="3638550" cy="3024187"/>
          </a:xfrm>
          <a:prstGeom prst="rect">
            <a:avLst/>
          </a:prstGeom>
          <a:ln w="57150"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7" grpId="0"/>
      <p:bldP spid="2766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165225"/>
          </a:xfrm>
        </p:spPr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Театр картинок и фланелеграф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4787900" cy="5805487"/>
          </a:xfrm>
        </p:spPr>
        <p:txBody>
          <a:bodyPr/>
          <a:lstStyle/>
          <a:p>
            <a:r>
              <a:rPr lang="ru-RU" sz="2800" b="1" dirty="0">
                <a:solidFill>
                  <a:srgbClr val="000000"/>
                </a:solidFill>
                <a:latin typeface="Georgia" pitchFamily="18" charset="0"/>
              </a:rPr>
              <a:t>Развивают творческие способности;</a:t>
            </a:r>
          </a:p>
          <a:p>
            <a:r>
              <a:rPr lang="ru-RU" sz="2800" b="1" dirty="0">
                <a:solidFill>
                  <a:srgbClr val="000000"/>
                </a:solidFill>
                <a:latin typeface="Georgia" pitchFamily="18" charset="0"/>
              </a:rPr>
              <a:t>Содействуют эстетическому воспитанию;</a:t>
            </a:r>
          </a:p>
          <a:p>
            <a:r>
              <a:rPr lang="ru-RU" sz="2800" b="1" dirty="0">
                <a:solidFill>
                  <a:srgbClr val="000000"/>
                </a:solidFill>
                <a:latin typeface="Georgia" pitchFamily="18" charset="0"/>
              </a:rPr>
              <a:t>Развивают ловкость, умение управлять своими движениями, концентрировать внимание на одном виде деятельности.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3888432" cy="5206000"/>
          </a:xfrm>
          <a:scene3d>
            <a:camera prst="orthographicFront"/>
            <a:lightRig rig="threePt" dir="t"/>
          </a:scene3d>
          <a:sp3d contourW="76200">
            <a:contourClr>
              <a:srgbClr val="00B05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8"/>
          <p:cNvSpPr>
            <a:spLocks noGrp="1" noChangeArrowheads="1"/>
          </p:cNvSpPr>
          <p:nvPr>
            <p:ph type="title"/>
          </p:nvPr>
        </p:nvSpPr>
        <p:spPr>
          <a:xfrm flipV="1">
            <a:off x="442913" y="-387350"/>
            <a:ext cx="8243887" cy="490538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333375"/>
            <a:ext cx="4100512" cy="619125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   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Действуя с различными картинками, у ребенка развивается мелкая моторика рук, что способствует более успешному и эффективному развитию речи.</a:t>
            </a:r>
          </a:p>
          <a:p>
            <a:endParaRPr lang="ru-RU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34823" name="Picture 7" descr="984124_44116nothumb5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3968" y="836613"/>
            <a:ext cx="4464496" cy="5400699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Объект 1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  <p:bldP spid="348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Вязаный театр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4316412" cy="5689600"/>
          </a:xfrm>
        </p:spPr>
        <p:txBody>
          <a:bodyPr/>
          <a:lstStyle/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Развивает моторно-двигательную, зрительную, слуховую координацию;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Формирует творческие способности, артистизм;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Обогащает пассивный и активный словарь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17698"/>
            <a:ext cx="3312368" cy="321365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contourW="57150">
            <a:contourClr>
              <a:srgbClr val="FF000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4" name="Picture 10" descr="1274668310_0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8184" y="980728"/>
            <a:ext cx="3671888" cy="2625725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99392"/>
            <a:ext cx="8243887" cy="1165225"/>
          </a:xfrm>
        </p:spPr>
        <p:txBody>
          <a:bodyPr/>
          <a:lstStyle/>
          <a:p>
            <a:r>
              <a:rPr lang="ru-RU" sz="4000" b="1" dirty="0">
                <a:solidFill>
                  <a:srgbClr val="0000CC"/>
                </a:solidFill>
                <a:latin typeface="Georgia" pitchFamily="18" charset="0"/>
              </a:rPr>
              <a:t>Н</a:t>
            </a:r>
            <a:r>
              <a:rPr lang="ru-RU" sz="4000" b="1" dirty="0" smtClean="0">
                <a:solidFill>
                  <a:srgbClr val="0000CC"/>
                </a:solidFill>
                <a:latin typeface="Georgia" pitchFamily="18" charset="0"/>
              </a:rPr>
              <a:t>астольный </a:t>
            </a:r>
            <a:r>
              <a:rPr lang="ru-RU" sz="4000" b="1" dirty="0">
                <a:solidFill>
                  <a:srgbClr val="0000CC"/>
                </a:solidFill>
                <a:latin typeface="Georgia" pitchFamily="18" charset="0"/>
              </a:rPr>
              <a:t>театр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4038600" cy="5003800"/>
          </a:xfrm>
        </p:spPr>
        <p:txBody>
          <a:bodyPr/>
          <a:lstStyle/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Помогает учить детей координировать движения рук и глаз;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Сопровождать движения пальцев речью;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Побуждает выражать свои эмоции посредством мимики и речи.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2"/>
          </p:nvPr>
        </p:nvSpPr>
        <p:spPr>
          <a:xfrm>
            <a:off x="4716016" y="836712"/>
            <a:ext cx="4038600" cy="21510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4778234" cy="3567854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69850"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8" grpId="0" build="p"/>
    </p:bldLst>
  </p:timing>
</p:sld>
</file>

<file path=ppt/theme/theme1.xml><?xml version="1.0" encoding="utf-8"?>
<a:theme xmlns:a="http://schemas.openxmlformats.org/drawingml/2006/main" name="Шары">
  <a:themeElements>
    <a:clrScheme name="Шары 7">
      <a:dk1>
        <a:srgbClr val="000066"/>
      </a:dk1>
      <a:lt1>
        <a:srgbClr val="E1F4FF"/>
      </a:lt1>
      <a:dk2>
        <a:srgbClr val="000066"/>
      </a:dk2>
      <a:lt2>
        <a:srgbClr val="CCCCFF"/>
      </a:lt2>
      <a:accent1>
        <a:srgbClr val="9999FF"/>
      </a:accent1>
      <a:accent2>
        <a:srgbClr val="33CCCC"/>
      </a:accent2>
      <a:accent3>
        <a:srgbClr val="EEF8FF"/>
      </a:accent3>
      <a:accent4>
        <a:srgbClr val="000056"/>
      </a:accent4>
      <a:accent5>
        <a:srgbClr val="CACAFF"/>
      </a:accent5>
      <a:accent6>
        <a:srgbClr val="2DB9B9"/>
      </a:accent6>
      <a:hlink>
        <a:srgbClr val="66FFFF"/>
      </a:hlink>
      <a:folHlink>
        <a:srgbClr val="660066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336</TotalTime>
  <Words>478</Words>
  <Application>Microsoft Office PowerPoint</Application>
  <PresentationFormat>Экран (4:3)</PresentationFormat>
  <Paragraphs>55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Шары</vt:lpstr>
      <vt:lpstr>Знакомство родителей с видами театра в ДОУ</vt:lpstr>
      <vt:lpstr>На что направлена театрализованная деятельность?</vt:lpstr>
      <vt:lpstr>Влияние театрализованной игры на развитие речи ребенка</vt:lpstr>
      <vt:lpstr>Речь ребенка и различные виды театра</vt:lpstr>
      <vt:lpstr>Презентация PowerPoint</vt:lpstr>
      <vt:lpstr>Театр картинок и фланелеграф</vt:lpstr>
      <vt:lpstr>Презентация PowerPoint</vt:lpstr>
      <vt:lpstr>Вязаный театр</vt:lpstr>
      <vt:lpstr>Настольный театр</vt:lpstr>
      <vt:lpstr>Театр-топотушки</vt:lpstr>
      <vt:lpstr>Театр на перчатке</vt:lpstr>
      <vt:lpstr>Театр кукол Би-ба-бо</vt:lpstr>
      <vt:lpstr>При игре в кукольный театр, используя куклы Би-ба-бо, невозможно играть молча!</vt:lpstr>
      <vt:lpstr>    Игра-драматизация Самый «разговорный» вид театрализованной деятельности. </vt:lpstr>
      <vt:lpstr>Ни один другой вид театрализованной деятельности  так не способствует развитию артистизма, выразительности движений и речи, как игра-драматизация</vt:lpstr>
      <vt:lpstr>Театрализованная деятельность-это…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в ДОУ и развитие речи ребенка</dc:title>
  <dc:creator>1</dc:creator>
  <cp:lastModifiedBy>Admin</cp:lastModifiedBy>
  <cp:revision>15</cp:revision>
  <dcterms:created xsi:type="dcterms:W3CDTF">2012-09-13T07:56:08Z</dcterms:created>
  <dcterms:modified xsi:type="dcterms:W3CDTF">2016-04-02T19:49:52Z</dcterms:modified>
</cp:coreProperties>
</file>